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1"/>
  </p:notesMasterIdLst>
  <p:sldIdLst>
    <p:sldId id="301" r:id="rId2"/>
    <p:sldId id="304" r:id="rId3"/>
    <p:sldId id="302" r:id="rId4"/>
    <p:sldId id="313" r:id="rId5"/>
    <p:sldId id="257" r:id="rId6"/>
    <p:sldId id="314" r:id="rId7"/>
    <p:sldId id="315" r:id="rId8"/>
    <p:sldId id="316" r:id="rId9"/>
    <p:sldId id="285" r:id="rId10"/>
    <p:sldId id="286" r:id="rId11"/>
    <p:sldId id="317" r:id="rId12"/>
    <p:sldId id="290" r:id="rId13"/>
    <p:sldId id="318" r:id="rId14"/>
    <p:sldId id="276" r:id="rId15"/>
    <p:sldId id="277" r:id="rId16"/>
    <p:sldId id="279" r:id="rId17"/>
    <p:sldId id="278" r:id="rId18"/>
    <p:sldId id="272" r:id="rId19"/>
    <p:sldId id="270" r:id="rId20"/>
    <p:sldId id="269" r:id="rId21"/>
    <p:sldId id="289" r:id="rId22"/>
    <p:sldId id="263" r:id="rId23"/>
    <p:sldId id="273" r:id="rId24"/>
    <p:sldId id="287" r:id="rId25"/>
    <p:sldId id="288" r:id="rId26"/>
    <p:sldId id="282" r:id="rId27"/>
    <p:sldId id="283" r:id="rId28"/>
    <p:sldId id="291" r:id="rId29"/>
    <p:sldId id="292" r:id="rId30"/>
    <p:sldId id="293" r:id="rId31"/>
    <p:sldId id="294" r:id="rId32"/>
    <p:sldId id="295" r:id="rId33"/>
    <p:sldId id="296" r:id="rId34"/>
    <p:sldId id="298" r:id="rId35"/>
    <p:sldId id="299" r:id="rId36"/>
    <p:sldId id="297" r:id="rId37"/>
    <p:sldId id="307" r:id="rId38"/>
    <p:sldId id="308" r:id="rId39"/>
    <p:sldId id="31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D512FD-F32F-45FD-A7B9-F9A68BE727A2}" type="datetimeFigureOut">
              <a:rPr lang="en-US" smtClean="0"/>
              <a:t>9/7/2025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74C9D0-AEEE-43EF-8BF6-DE1C4F06AE1D}" type="slidenum">
              <a:rPr lang="en-US" smtClean="0"/>
              <a:t>‹#›</a:t>
            </a:fld>
            <a:endParaRPr lang="en-US"/>
          </a:p>
        </p:txBody>
      </p:sp>
    </p:spTree>
    <p:extLst>
      <p:ext uri="{BB962C8B-B14F-4D97-AF65-F5344CB8AC3E}">
        <p14:creationId xmlns:p14="http://schemas.microsoft.com/office/powerpoint/2010/main" val="4116455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0C3E35C-63E1-45F8-9913-DB8569982B63}" type="datetimeFigureOut">
              <a:rPr lang="en-US" smtClean="0"/>
              <a:t>9/7/2025</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1330225-BD7B-4E0B-8FEC-A9AB95E4DB7B}"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C3E35C-63E1-45F8-9913-DB8569982B63}"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C3E35C-63E1-45F8-9913-DB8569982B63}"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C3E35C-63E1-45F8-9913-DB8569982B63}"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C3E35C-63E1-45F8-9913-DB8569982B63}"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50C3E35C-63E1-45F8-9913-DB8569982B63}"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330225-BD7B-4E0B-8FEC-A9AB95E4DB7B}"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C3E35C-63E1-45F8-9913-DB8569982B63}"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C3E35C-63E1-45F8-9913-DB8569982B63}" type="datetimeFigureOut">
              <a:rPr lang="en-US" smtClean="0"/>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C3E35C-63E1-45F8-9913-DB8569982B63}" type="datetimeFigureOut">
              <a:rPr lang="en-US" smtClean="0"/>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0C3E35C-63E1-45F8-9913-DB8569982B63}" type="datetimeFigureOut">
              <a:rPr lang="en-US" smtClean="0"/>
              <a:t>9/7/2025</a:t>
            </a:fld>
            <a:endParaRPr lang="en-US"/>
          </a:p>
        </p:txBody>
      </p:sp>
      <p:sp>
        <p:nvSpPr>
          <p:cNvPr id="7" name="Slide Number Placeholder 6"/>
          <p:cNvSpPr>
            <a:spLocks noGrp="1"/>
          </p:cNvSpPr>
          <p:nvPr>
            <p:ph type="sldNum" sz="quarter" idx="12"/>
          </p:nvPr>
        </p:nvSpPr>
        <p:spPr/>
        <p:txBody>
          <a:bodyPr/>
          <a:lstStyle/>
          <a:p>
            <a:fld id="{11330225-BD7B-4E0B-8FEC-A9AB95E4DB7B}"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C3E35C-63E1-45F8-9913-DB8569982B63}" type="datetimeFigureOut">
              <a:rPr lang="en-US" smtClean="0"/>
              <a:t>9/7/2025</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11330225-BD7B-4E0B-8FEC-A9AB95E4DB7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0C3E35C-63E1-45F8-9913-DB8569982B63}" type="datetimeFigureOut">
              <a:rPr lang="en-US" smtClean="0"/>
              <a:t>9/7/2025</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1330225-BD7B-4E0B-8FEC-A9AB95E4DB7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audio" Target="file:///D:\ya%20mahdi\salahshoor.wma"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7.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oleObject" Target="../embeddings/oleObject6.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9.wmf"/><Relationship Id="rId11" Type="http://schemas.openxmlformats.org/officeDocument/2006/relationships/image" Target="../media/image11.wmf"/><Relationship Id="rId5" Type="http://schemas.openxmlformats.org/officeDocument/2006/relationships/oleObject" Target="../embeddings/oleObject2.bin"/><Relationship Id="rId10" Type="http://schemas.openxmlformats.org/officeDocument/2006/relationships/oleObject" Target="../embeddings/oleObject5.bin"/><Relationship Id="rId4" Type="http://schemas.openxmlformats.org/officeDocument/2006/relationships/image" Target="../media/image8.wmf"/><Relationship Id="rId9" Type="http://schemas.openxmlformats.org/officeDocument/2006/relationships/oleObject" Target="../embeddings/oleObject4.bin"/><Relationship Id="rId14" Type="http://schemas.openxmlformats.org/officeDocument/2006/relationships/image" Target="../media/image12.wmf"/></Relationships>
</file>

<file path=ppt/slides/_rels/slide3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endParaRPr lang="fa-IR"/>
          </a:p>
        </p:txBody>
      </p:sp>
      <p:sp>
        <p:nvSpPr>
          <p:cNvPr id="2051" name="Rectangle 3"/>
          <p:cNvSpPr>
            <a:spLocks noGrp="1" noChangeArrowheads="1"/>
          </p:cNvSpPr>
          <p:nvPr>
            <p:ph type="subTitle" idx="1"/>
          </p:nvPr>
        </p:nvSpPr>
        <p:spPr/>
        <p:txBody>
          <a:bodyPr/>
          <a:lstStyle/>
          <a:p>
            <a:endParaRPr lang="fa-IR"/>
          </a:p>
        </p:txBody>
      </p:sp>
      <p:pic>
        <p:nvPicPr>
          <p:cNvPr id="2052" name="Picture 4" descr="598"/>
          <p:cNvPicPr>
            <a:picLocks noChangeAspect="1" noChangeArrowheads="1"/>
          </p:cNvPicPr>
          <p:nvPr/>
        </p:nvPicPr>
        <p:blipFill>
          <a:blip r:embed="rId3"/>
          <a:srcRect/>
          <a:stretch>
            <a:fillRect/>
          </a:stretch>
        </p:blipFill>
        <p:spPr bwMode="auto">
          <a:xfrm>
            <a:off x="0" y="0"/>
            <a:ext cx="9144000" cy="6858000"/>
          </a:xfrm>
          <a:prstGeom prst="rect">
            <a:avLst/>
          </a:prstGeom>
          <a:noFill/>
        </p:spPr>
      </p:pic>
      <p:pic>
        <p:nvPicPr>
          <p:cNvPr id="2053" name="Picture 5" descr="6_besme1"/>
          <p:cNvPicPr>
            <a:picLocks noChangeAspect="1" noChangeArrowheads="1"/>
          </p:cNvPicPr>
          <p:nvPr/>
        </p:nvPicPr>
        <p:blipFill>
          <a:blip r:embed="rId4"/>
          <a:srcRect/>
          <a:stretch>
            <a:fillRect/>
          </a:stretch>
        </p:blipFill>
        <p:spPr bwMode="auto">
          <a:xfrm>
            <a:off x="3000364" y="0"/>
            <a:ext cx="3298838" cy="4055349"/>
          </a:xfrm>
          <a:prstGeom prst="rect">
            <a:avLst/>
          </a:prstGeom>
          <a:noFill/>
        </p:spPr>
      </p:pic>
      <p:pic>
        <p:nvPicPr>
          <p:cNvPr id="2054" name="salahshoor.wma">
            <a:hlinkClick r:id="" action="ppaction://media"/>
          </p:cNvPr>
          <p:cNvPicPr>
            <a:picLocks noRot="1" noChangeAspect="1" noChangeArrowheads="1"/>
          </p:cNvPicPr>
          <p:nvPr>
            <a:audioFile r:link="rId1"/>
          </p:nvPr>
        </p:nvPicPr>
        <p:blipFill>
          <a:blip r:embed="rId5"/>
          <a:srcRect/>
          <a:stretch>
            <a:fillRect/>
          </a:stretch>
        </p:blipFill>
        <p:spPr bwMode="auto">
          <a:xfrm>
            <a:off x="8839200" y="6553200"/>
            <a:ext cx="304800" cy="304800"/>
          </a:xfrm>
          <a:prstGeom prst="rect">
            <a:avLst/>
          </a:prstGeom>
          <a:noFill/>
        </p:spPr>
      </p:pic>
    </p:spTree>
    <p:extLst>
      <p:ext uri="{BB962C8B-B14F-4D97-AF65-F5344CB8AC3E}">
        <p14:creationId xmlns:p14="http://schemas.microsoft.com/office/powerpoint/2010/main" val="2165243993"/>
      </p:ext>
    </p:extLst>
  </p:cSld>
  <p:clrMapOvr>
    <a:masterClrMapping/>
  </p:clrMapOvr>
  <p:transition advClick="0" advTm="10000">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path" presetSubtype="0" accel="50000" decel="50000" fill="hold" nodeType="afterEffect">
                                  <p:stCondLst>
                                    <p:cond delay="0"/>
                                  </p:stCondLst>
                                  <p:childTnLst>
                                    <p:animMotion origin="layout" path="M -0.2132 -0.31713 C -0.2092 -0.32801 -0.19514 -0.33889 -0.19028 -0.33889 C -0.1592 -0.33889 -0.12726 -0.17222 -0.12726 -0.00555 C -0.12726 -0.08958 -0.11129 -0.17222 -0.09618 -0.17222 C -0.08021 -0.17222 -0.06511 -0.08819 -0.06511 -0.00555 C -0.06511 -0.04699 -0.05712 -0.08958 -0.04913 -0.08958 C -0.04115 -0.08958 -0.03316 -0.04815 -0.03316 -0.00555 C -0.03316 -0.02685 -0.02917 -0.04699 -0.02518 -0.04699 C -0.02118 -0.04699 -0.01719 -0.02569 -0.01719 -0.00555 C -0.01719 -0.0162 -0.01511 -0.02685 -0.0132 -0.02685 C -0.01216 -0.02685 -0.0092 -0.0162 -0.0092 -0.00555 C -0.0092 -0.01088 -0.00816 -0.0162 -0.00712 -0.0162 C -0.00712 -0.01481 -0.00504 -0.01088 -0.00504 -0.00555 C -0.00504 -0.00833 -0.00504 -0.01088 -0.004 -0.01088 C -0.004 -0.00949 -0.00295 -0.0081 -0.00295 -0.00555 C -0.00295 -0.00694 -0.00295 -0.00833 -0.00295 -0.00949 C -0.00191 -0.00949 -0.00191 -0.0081 -0.00191 -0.00671 C -0.00087 -0.00671 -0.00087 -0.0081 -0.00087 -0.00949 C 0.00017 -0.00949 0.00017 -0.0081 0.00017 -0.00671 " pathEditMode="relative" rAng="0" ptsTypes="fffffffffffffffffff">
                                      <p:cBhvr>
                                        <p:cTn id="6" dur="2000" fill="hold"/>
                                        <p:tgtEl>
                                          <p:spTgt spid="2053"/>
                                        </p:tgtEl>
                                        <p:attrNameLst>
                                          <p:attrName>ppt_x</p:attrName>
                                          <p:attrName>ppt_y</p:attrName>
                                        </p:attrNameLst>
                                      </p:cBhvr>
                                      <p:rCtr x="10700" y="14500"/>
                                    </p:animMotion>
                                  </p:childTnLst>
                                </p:cTn>
                              </p:par>
                            </p:childTnLst>
                          </p:cTn>
                        </p:par>
                      </p:childTnLst>
                    </p:cTn>
                  </p:par>
                </p:childTnLst>
              </p:cTn>
              <p:prevCondLst>
                <p:cond evt="onPrev" delay="0">
                  <p:tgtEl>
                    <p:sldTgt/>
                  </p:tgtEl>
                </p:cond>
              </p:prevCondLst>
              <p:nextCondLst>
                <p:cond evt="onNext" delay="0">
                  <p:tgtEl>
                    <p:sldTgt/>
                  </p:tgtEl>
                </p:cond>
              </p:nextCondLst>
            </p:seq>
            <p:audio>
              <p:cMediaNode numSld="36" showWhenStopped="0">
                <p:cTn id="7" repeatCount="indefinite" fill="hold" display="0">
                  <p:stCondLst>
                    <p:cond delay="indefinite"/>
                  </p:stCondLst>
                  <p:endCondLst>
                    <p:cond evt="onPrev" delay="0">
                      <p:tgtEl>
                        <p:sldTgt/>
                      </p:tgtEl>
                    </p:cond>
                    <p:cond evt="onStopAudio" delay="0">
                      <p:tgtEl>
                        <p:sldTgt/>
                      </p:tgtEl>
                    </p:cond>
                  </p:endCondLst>
                </p:cTn>
                <p:tgtEl>
                  <p:spTgt spid="205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077200" cy="1143000"/>
          </a:xfrm>
        </p:spPr>
        <p:txBody>
          <a:bodyPr>
            <a:normAutofit/>
          </a:bodyPr>
          <a:lstStyle/>
          <a:p>
            <a:pPr algn="r" rtl="1"/>
            <a:r>
              <a:rPr lang="fa-IR" sz="1800" b="1" dirty="0"/>
              <a:t>مسائل بهداشتی و زیست محیطی مربوط به پسماندهاي روستائی :</a:t>
            </a:r>
            <a:endParaRPr lang="en-US" sz="1800" dirty="0"/>
          </a:p>
        </p:txBody>
      </p:sp>
      <p:sp>
        <p:nvSpPr>
          <p:cNvPr id="3" name="Content Placeholder 2"/>
          <p:cNvSpPr>
            <a:spLocks noGrp="1"/>
          </p:cNvSpPr>
          <p:nvPr>
            <p:ph idx="1"/>
          </p:nvPr>
        </p:nvSpPr>
        <p:spPr>
          <a:xfrm>
            <a:off x="457200" y="1600200"/>
            <a:ext cx="8153400" cy="4876800"/>
          </a:xfrm>
        </p:spPr>
        <p:txBody>
          <a:bodyPr>
            <a:noAutofit/>
          </a:bodyPr>
          <a:lstStyle/>
          <a:p>
            <a:pPr marL="68580" indent="0" algn="just" rtl="1">
              <a:lnSpc>
                <a:spcPct val="150000"/>
              </a:lnSpc>
              <a:buNone/>
            </a:pPr>
            <a:r>
              <a:rPr lang="fa-IR" dirty="0">
                <a:cs typeface="B Nazanin" pitchFamily="2" charset="-78"/>
              </a:rPr>
              <a:t>عدم کنترل پسماندهاي روستائی اعم از مواد زاید انسانی ، حیوانی و گیاهی و انتشار آنها در محیط روستا موجب آلودگی آب ، خاك و هوا شده و محیط مناسبی را براي رشد و تکثیر انواع ناقلان بیماریها از جمله حشرات ، جوندگان و حیوانات اهلی و وحشی فراهم می آورد . </a:t>
            </a:r>
          </a:p>
          <a:p>
            <a:pPr marL="68580" indent="0" algn="just" rtl="1">
              <a:lnSpc>
                <a:spcPct val="150000"/>
              </a:lnSpc>
              <a:buNone/>
            </a:pPr>
            <a:endParaRPr lang="fa-IR" b="1" dirty="0">
              <a:cs typeface="B Nazanin" pitchFamily="2" charset="-78"/>
            </a:endParaRPr>
          </a:p>
        </p:txBody>
      </p:sp>
    </p:spTree>
    <p:extLst>
      <p:ext uri="{BB962C8B-B14F-4D97-AF65-F5344CB8AC3E}">
        <p14:creationId xmlns:p14="http://schemas.microsoft.com/office/powerpoint/2010/main" val="881476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077200" cy="1143000"/>
          </a:xfrm>
        </p:spPr>
        <p:txBody>
          <a:bodyPr>
            <a:normAutofit/>
          </a:bodyPr>
          <a:lstStyle/>
          <a:p>
            <a:pPr algn="r" rtl="1"/>
            <a:r>
              <a:rPr lang="fa-IR" sz="1800" b="1" dirty="0"/>
              <a:t>مسائل بهداشتی و زیست محیطی مربوط به پسماندهاي روستائی :</a:t>
            </a:r>
            <a:endParaRPr lang="en-US" sz="1800" dirty="0"/>
          </a:p>
        </p:txBody>
      </p:sp>
      <p:sp>
        <p:nvSpPr>
          <p:cNvPr id="3" name="Content Placeholder 2"/>
          <p:cNvSpPr>
            <a:spLocks noGrp="1"/>
          </p:cNvSpPr>
          <p:nvPr>
            <p:ph idx="1"/>
          </p:nvPr>
        </p:nvSpPr>
        <p:spPr>
          <a:xfrm>
            <a:off x="457200" y="1066800"/>
            <a:ext cx="8153400" cy="5410200"/>
          </a:xfrm>
        </p:spPr>
        <p:txBody>
          <a:bodyPr>
            <a:noAutofit/>
          </a:bodyPr>
          <a:lstStyle/>
          <a:p>
            <a:pPr marL="68580" indent="0" algn="just" rtl="1">
              <a:buNone/>
            </a:pPr>
            <a:endParaRPr lang="fa-IR" b="1" dirty="0">
              <a:cs typeface="B Nazanin" pitchFamily="2" charset="-78"/>
            </a:endParaRPr>
          </a:p>
          <a:p>
            <a:pPr marL="68580" indent="0" algn="just" rtl="1">
              <a:buNone/>
            </a:pPr>
            <a:r>
              <a:rPr lang="fa-IR" b="1" dirty="0">
                <a:cs typeface="B Nazanin" pitchFamily="2" charset="-78"/>
              </a:rPr>
              <a:t>مهمترین بیماریهاي مرتبط با دفع غیربهداشتی پسماندهاي روستائی عبارتند از :</a:t>
            </a:r>
          </a:p>
          <a:p>
            <a:pPr marL="68580" indent="0" algn="just" rtl="1">
              <a:buNone/>
            </a:pPr>
            <a:r>
              <a:rPr lang="fa-IR" dirty="0">
                <a:solidFill>
                  <a:srgbClr val="C00000"/>
                </a:solidFill>
                <a:cs typeface="B Davat" pitchFamily="2" charset="-78"/>
              </a:rPr>
              <a:t>الف) بیماریهاي منتقله بوسیله مگس</a:t>
            </a:r>
          </a:p>
          <a:p>
            <a:pPr marL="68580" indent="0" algn="just" rtl="1">
              <a:buNone/>
            </a:pPr>
            <a:r>
              <a:rPr lang="fa-IR" dirty="0">
                <a:solidFill>
                  <a:srgbClr val="C00000"/>
                </a:solidFill>
                <a:cs typeface="B Davat" pitchFamily="2" charset="-78"/>
              </a:rPr>
              <a:t>ب) بیماریهاي ناشی از موش و سایر جوندگان</a:t>
            </a:r>
          </a:p>
          <a:p>
            <a:pPr marL="68580" indent="0" algn="just" rtl="1">
              <a:buNone/>
            </a:pPr>
            <a:r>
              <a:rPr lang="fa-IR" dirty="0">
                <a:solidFill>
                  <a:srgbClr val="C00000"/>
                </a:solidFill>
                <a:cs typeface="B Davat" pitchFamily="2" charset="-78"/>
              </a:rPr>
              <a:t>ج) بیماریهاي ناشی از دام</a:t>
            </a:r>
          </a:p>
          <a:p>
            <a:pPr marL="68580" indent="0" algn="just" rtl="1">
              <a:buNone/>
            </a:pPr>
            <a:r>
              <a:rPr lang="fa-IR" dirty="0">
                <a:solidFill>
                  <a:srgbClr val="C00000"/>
                </a:solidFill>
                <a:cs typeface="B Davat" pitchFamily="2" charset="-78"/>
              </a:rPr>
              <a:t>د) آلودگی آب و بیماریهاي ناشی از آن</a:t>
            </a:r>
          </a:p>
          <a:p>
            <a:pPr marL="68580" indent="0" algn="just" rtl="1">
              <a:buNone/>
            </a:pPr>
            <a:r>
              <a:rPr lang="fa-IR" dirty="0">
                <a:solidFill>
                  <a:srgbClr val="C00000"/>
                </a:solidFill>
                <a:cs typeface="B Davat" pitchFamily="2" charset="-78"/>
              </a:rPr>
              <a:t>ه) آلودگی هوا و بیماریهاي ناشی از آن</a:t>
            </a:r>
          </a:p>
          <a:p>
            <a:pPr marL="68580" indent="0" algn="just" rtl="1">
              <a:buNone/>
            </a:pPr>
            <a:r>
              <a:rPr lang="fa-IR" dirty="0">
                <a:solidFill>
                  <a:srgbClr val="C00000"/>
                </a:solidFill>
                <a:cs typeface="B Davat" pitchFamily="2" charset="-78"/>
              </a:rPr>
              <a:t>و) آلودگی خاك و بیماریهاي ناشی از آن</a:t>
            </a:r>
          </a:p>
          <a:p>
            <a:pPr marL="68580" indent="0" algn="just" rtl="1">
              <a:buNone/>
            </a:pPr>
            <a:r>
              <a:rPr lang="fa-IR" dirty="0">
                <a:solidFill>
                  <a:srgbClr val="C00000"/>
                </a:solidFill>
                <a:cs typeface="B Davat" pitchFamily="2" charset="-78"/>
              </a:rPr>
              <a:t>ي) بیماریهاي مهم ناشی از جداسازي غیربهداشتی پسماندها و استفاده مجدد آنها</a:t>
            </a:r>
            <a:endParaRPr lang="en-US" dirty="0">
              <a:solidFill>
                <a:srgbClr val="C00000"/>
              </a:solidFill>
              <a:cs typeface="B Davat" pitchFamily="2" charset="-78"/>
            </a:endParaRPr>
          </a:p>
        </p:txBody>
      </p:sp>
    </p:spTree>
    <p:extLst>
      <p:ext uri="{BB962C8B-B14F-4D97-AF65-F5344CB8AC3E}">
        <p14:creationId xmlns:p14="http://schemas.microsoft.com/office/powerpoint/2010/main" val="505745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077200" cy="5715000"/>
          </a:xfrm>
        </p:spPr>
        <p:txBody>
          <a:bodyPr>
            <a:normAutofit/>
          </a:bodyPr>
          <a:lstStyle/>
          <a:p>
            <a:pPr algn="just" rtl="1">
              <a:lnSpc>
                <a:spcPct val="150000"/>
              </a:lnSpc>
            </a:pPr>
            <a:r>
              <a:rPr lang="fa-IR" sz="2800" b="1" dirty="0">
                <a:cs typeface="B Nazanin" pitchFamily="2" charset="-78"/>
              </a:rPr>
              <a:t>سيستم مديريت پسماند </a:t>
            </a:r>
            <a:r>
              <a:rPr lang="fa-IR" sz="2800" dirty="0">
                <a:solidFill>
                  <a:srgbClr val="0070C0"/>
                </a:solidFill>
                <a:cs typeface="B Nazanin" pitchFamily="2" charset="-78"/>
              </a:rPr>
              <a:t>مجموعه اي از فعاليت هايي است كه براي سامان دادن پسماند هاي جامعه به روشهاي مهندسي و بهداشتي صورت مي گيرد</a:t>
            </a:r>
          </a:p>
          <a:p>
            <a:pPr algn="just" rtl="1">
              <a:lnSpc>
                <a:spcPct val="150000"/>
              </a:lnSpc>
            </a:pPr>
            <a:r>
              <a:rPr lang="fa-IR" sz="2800" dirty="0">
                <a:solidFill>
                  <a:srgbClr val="002060"/>
                </a:solidFill>
                <a:cs typeface="B Nazanin" pitchFamily="2" charset="-78"/>
              </a:rPr>
              <a:t>با توجه به پيچيدگي روابط موجود در جوامع، وجود مسائل مختلف سياسي، فرهنگي، اقتصادي، بهداشتي، منابع طبيعي و ... به نظر </a:t>
            </a:r>
            <a:r>
              <a:rPr lang="fa-IR" sz="2800" dirty="0">
                <a:cs typeface="B Nazanin" pitchFamily="2" charset="-78"/>
              </a:rPr>
              <a:t>مي رسد، عدم وجود سيستم كارامد مديريت پسماند مي تواند صدمات جبران ناپذيري را به سلامت و ايمني جامعه و محيط زيست برساند .</a:t>
            </a:r>
          </a:p>
        </p:txBody>
      </p:sp>
    </p:spTree>
    <p:extLst>
      <p:ext uri="{BB962C8B-B14F-4D97-AF65-F5344CB8AC3E}">
        <p14:creationId xmlns:p14="http://schemas.microsoft.com/office/powerpoint/2010/main" val="1786513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077200" cy="5715000"/>
          </a:xfrm>
        </p:spPr>
        <p:txBody>
          <a:bodyPr>
            <a:normAutofit/>
          </a:bodyPr>
          <a:lstStyle/>
          <a:p>
            <a:pPr algn="just" rtl="1">
              <a:lnSpc>
                <a:spcPct val="150000"/>
              </a:lnSpc>
            </a:pPr>
            <a:r>
              <a:rPr lang="fa-IR" dirty="0">
                <a:solidFill>
                  <a:srgbClr val="0070C0"/>
                </a:solidFill>
                <a:cs typeface="B Nazanin" pitchFamily="2" charset="-78"/>
              </a:rPr>
              <a:t>براي ايجاد سيستم مديريت پسماند در روستاهاي كشور بايد ظرفيت هاي ساختاري مناسب وجود داشته باشد . بدون وجود ظرفيت هاي ساختاري در روستاها نمي توان انتظار داشت كه حتي با تزريق امكانات، تجهيزات، ماشين آلات و سرمايه ، به سيستم مديريت پسماند به معني كلاسيك آن دست يافت</a:t>
            </a:r>
          </a:p>
          <a:p>
            <a:pPr algn="just" rtl="1">
              <a:lnSpc>
                <a:spcPct val="150000"/>
              </a:lnSpc>
            </a:pPr>
            <a:r>
              <a:rPr lang="fa-IR" dirty="0">
                <a:cs typeface="B Nazanin" pitchFamily="2" charset="-78"/>
              </a:rPr>
              <a:t>تجربه صد ساله شهرداري هاي كشور نشان مي دهد كه سرمايه گذاري در مديريت پسماند در شهرها بدون توجه به طراحي سيستم مديريت پسماند و ظرفيت سازي نتوانسته است ما را به يك مديريت مهندسي و علمي پسماند برساند</a:t>
            </a:r>
            <a:endParaRPr lang="en-US" dirty="0">
              <a:cs typeface="B Nazanin" pitchFamily="2" charset="-78"/>
            </a:endParaRPr>
          </a:p>
        </p:txBody>
      </p:sp>
    </p:spTree>
    <p:extLst>
      <p:ext uri="{BB962C8B-B14F-4D97-AF65-F5344CB8AC3E}">
        <p14:creationId xmlns:p14="http://schemas.microsoft.com/office/powerpoint/2010/main" val="3924890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8001000" cy="5070629"/>
          </a:xfrm>
        </p:spPr>
        <p:txBody>
          <a:bodyPr>
            <a:normAutofit/>
          </a:bodyPr>
          <a:lstStyle/>
          <a:p>
            <a:pPr algn="just" rtl="1">
              <a:lnSpc>
                <a:spcPct val="150000"/>
              </a:lnSpc>
            </a:pPr>
            <a:r>
              <a:rPr lang="fa-IR" sz="2800" dirty="0">
                <a:cs typeface="B Nazanin" pitchFamily="2" charset="-78"/>
              </a:rPr>
              <a:t>يكي از زيرساخت هاي ضروري، </a:t>
            </a:r>
            <a:r>
              <a:rPr lang="fa-IR" sz="2800" dirty="0">
                <a:solidFill>
                  <a:srgbClr val="FF0000"/>
                </a:solidFill>
                <a:cs typeface="B Nazanin" pitchFamily="2" charset="-78"/>
              </a:rPr>
              <a:t>ضوابط، دستورالعمل و خطوط راهنما </a:t>
            </a:r>
            <a:r>
              <a:rPr lang="fa-IR" sz="2800" dirty="0">
                <a:cs typeface="B Nazanin" pitchFamily="2" charset="-78"/>
              </a:rPr>
              <a:t>براي سيستم هاي مديريت پسماند روستايي است . </a:t>
            </a:r>
          </a:p>
          <a:p>
            <a:pPr algn="just" rtl="1">
              <a:lnSpc>
                <a:spcPct val="150000"/>
              </a:lnSpc>
            </a:pPr>
            <a:endParaRPr lang="fa-IR" sz="2800" dirty="0">
              <a:cs typeface="B Nazanin" pitchFamily="2" charset="-78"/>
            </a:endParaRPr>
          </a:p>
          <a:p>
            <a:pPr algn="just" rtl="1">
              <a:lnSpc>
                <a:spcPct val="150000"/>
              </a:lnSpc>
            </a:pPr>
            <a:r>
              <a:rPr lang="fa-IR" sz="2800" dirty="0">
                <a:cs typeface="B Nazanin" pitchFamily="2" charset="-78"/>
              </a:rPr>
              <a:t>به طور كلي مي توان اين گونه بيان كرد كه </a:t>
            </a:r>
            <a:r>
              <a:rPr lang="fa-IR" sz="2800" dirty="0">
                <a:solidFill>
                  <a:srgbClr val="FF0000"/>
                </a:solidFill>
                <a:cs typeface="B Nazanin" pitchFamily="2" charset="-78"/>
              </a:rPr>
              <a:t>عدم وجود قوانين کافی </a:t>
            </a:r>
            <a:r>
              <a:rPr lang="fa-IR" sz="2800" dirty="0">
                <a:cs typeface="B Nazanin" pitchFamily="2" charset="-78"/>
              </a:rPr>
              <a:t>در سيستم هاي مديريت پسماند روستايي مي تواند باعث </a:t>
            </a:r>
            <a:r>
              <a:rPr lang="fa-IR" sz="2800" dirty="0">
                <a:solidFill>
                  <a:srgbClr val="FF0000"/>
                </a:solidFill>
                <a:cs typeface="B Nazanin" pitchFamily="2" charset="-78"/>
              </a:rPr>
              <a:t>عدم كارايي سيستم مديريت</a:t>
            </a:r>
            <a:r>
              <a:rPr lang="fa-IR" sz="2800" dirty="0">
                <a:cs typeface="B Nazanin" pitchFamily="2" charset="-78"/>
              </a:rPr>
              <a:t> پسماند بشود . </a:t>
            </a:r>
            <a:endParaRPr lang="en-US" sz="2800" dirty="0">
              <a:cs typeface="B Nazanin" pitchFamily="2" charset="-78"/>
            </a:endParaRPr>
          </a:p>
        </p:txBody>
      </p:sp>
    </p:spTree>
    <p:extLst>
      <p:ext uri="{BB962C8B-B14F-4D97-AF65-F5344CB8AC3E}">
        <p14:creationId xmlns:p14="http://schemas.microsoft.com/office/powerpoint/2010/main" val="2876426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1143000"/>
          </a:xfrm>
        </p:spPr>
        <p:txBody>
          <a:bodyPr>
            <a:normAutofit/>
          </a:bodyPr>
          <a:lstStyle/>
          <a:p>
            <a:pPr algn="just" rtl="1"/>
            <a:r>
              <a:rPr lang="fa-IR" sz="2400" dirty="0">
                <a:solidFill>
                  <a:srgbClr val="00B0F0"/>
                </a:solidFill>
                <a:cs typeface="B Davat" pitchFamily="2" charset="-78"/>
              </a:rPr>
              <a:t>وضع موجود سيستم مديريت پسماند روستايي كشور</a:t>
            </a:r>
            <a:endParaRPr lang="en-US" sz="2400" dirty="0">
              <a:solidFill>
                <a:srgbClr val="00B0F0"/>
              </a:solidFill>
              <a:cs typeface="B Davat" pitchFamily="2" charset="-78"/>
            </a:endParaRPr>
          </a:p>
        </p:txBody>
      </p:sp>
      <p:sp>
        <p:nvSpPr>
          <p:cNvPr id="3" name="Content Placeholder 2"/>
          <p:cNvSpPr>
            <a:spLocks noGrp="1"/>
          </p:cNvSpPr>
          <p:nvPr>
            <p:ph idx="1"/>
          </p:nvPr>
        </p:nvSpPr>
        <p:spPr>
          <a:xfrm>
            <a:off x="457200" y="1600200"/>
            <a:ext cx="8001000" cy="4876800"/>
          </a:xfrm>
        </p:spPr>
        <p:txBody>
          <a:bodyPr>
            <a:normAutofit/>
          </a:bodyPr>
          <a:lstStyle/>
          <a:p>
            <a:pPr algn="just" rtl="1"/>
            <a:r>
              <a:rPr lang="fa-IR" sz="2000" dirty="0">
                <a:cs typeface="B Nazanin" pitchFamily="2" charset="-78"/>
              </a:rPr>
              <a:t>وضع موجود عناصر موظف در سيستم مديريت پسماند در روستاهاي كشور عبارتند </a:t>
            </a:r>
            <a:r>
              <a:rPr lang="fa-IR" sz="2000" dirty="0">
                <a:solidFill>
                  <a:srgbClr val="FF0000"/>
                </a:solidFill>
                <a:cs typeface="B Nazanin" pitchFamily="2" charset="-78"/>
              </a:rPr>
              <a:t>از جمع آوري و دفع در زمين. </a:t>
            </a:r>
          </a:p>
          <a:p>
            <a:pPr algn="just" rtl="1"/>
            <a:endParaRPr lang="fa-IR" sz="2000" dirty="0">
              <a:cs typeface="B Nazanin" pitchFamily="2" charset="-78"/>
            </a:endParaRPr>
          </a:p>
          <a:p>
            <a:pPr algn="just" rtl="1"/>
            <a:r>
              <a:rPr lang="fa-IR" sz="2000" b="1" dirty="0">
                <a:cs typeface="B Nazanin" pitchFamily="2" charset="-78"/>
              </a:rPr>
              <a:t>وسيله جمع آوري در اين روستاها </a:t>
            </a:r>
            <a:r>
              <a:rPr lang="fa-IR" sz="2000" dirty="0">
                <a:cs typeface="B Nazanin" pitchFamily="2" charset="-78"/>
              </a:rPr>
              <a:t>عبارتند از </a:t>
            </a:r>
            <a:r>
              <a:rPr lang="fa-IR" sz="2000" dirty="0">
                <a:solidFill>
                  <a:srgbClr val="00B050"/>
                </a:solidFill>
                <a:cs typeface="B Nazanin" pitchFamily="2" charset="-78"/>
              </a:rPr>
              <a:t>تراكتور صنعتي، موتور سيكلت، ماشين حمل زباله آميكو، ماشين حمل زباله نيسان، تراكتور دراج و فرغون</a:t>
            </a:r>
            <a:r>
              <a:rPr lang="fa-IR" sz="2000" dirty="0">
                <a:cs typeface="B Nazanin" pitchFamily="2" charset="-78"/>
              </a:rPr>
              <a:t>.</a:t>
            </a:r>
          </a:p>
          <a:p>
            <a:pPr algn="just" rtl="1"/>
            <a:endParaRPr lang="fa-IR" sz="2000" dirty="0">
              <a:cs typeface="B Nazanin" pitchFamily="2" charset="-78"/>
            </a:endParaRPr>
          </a:p>
          <a:p>
            <a:pPr algn="just" rtl="1"/>
            <a:endParaRPr lang="fa-IR" sz="2000" dirty="0">
              <a:cs typeface="B Nazanin" pitchFamily="2" charset="-78"/>
            </a:endParaRPr>
          </a:p>
          <a:p>
            <a:pPr algn="just" rtl="1"/>
            <a:r>
              <a:rPr lang="fa-IR" sz="2000" b="1" dirty="0">
                <a:cs typeface="B Nazanin" pitchFamily="2" charset="-78"/>
              </a:rPr>
              <a:t>دفع در زمين </a:t>
            </a:r>
            <a:r>
              <a:rPr lang="fa-IR" sz="2000" dirty="0">
                <a:cs typeface="B Nazanin" pitchFamily="2" charset="-78"/>
              </a:rPr>
              <a:t>هم بيشتر به صورت </a:t>
            </a:r>
            <a:r>
              <a:rPr lang="fa-IR" sz="2000" dirty="0">
                <a:solidFill>
                  <a:srgbClr val="00B050"/>
                </a:solidFill>
                <a:cs typeface="B Nazanin" pitchFamily="2" charset="-78"/>
              </a:rPr>
              <a:t>تلنبار، تلنبار و سوزاندن</a:t>
            </a:r>
            <a:r>
              <a:rPr lang="fa-IR" sz="2000" dirty="0">
                <a:cs typeface="B Nazanin" pitchFamily="2" charset="-78"/>
              </a:rPr>
              <a:t> و به ندرت</a:t>
            </a:r>
            <a:r>
              <a:rPr lang="fa-IR" sz="2000" dirty="0">
                <a:solidFill>
                  <a:srgbClr val="92D050"/>
                </a:solidFill>
                <a:cs typeface="B Nazanin" pitchFamily="2" charset="-78"/>
              </a:rPr>
              <a:t> </a:t>
            </a:r>
            <a:r>
              <a:rPr lang="fa-IR" sz="2000" dirty="0">
                <a:solidFill>
                  <a:srgbClr val="00B050"/>
                </a:solidFill>
                <a:cs typeface="B Nazanin" pitchFamily="2" charset="-78"/>
              </a:rPr>
              <a:t>دفن</a:t>
            </a:r>
            <a:r>
              <a:rPr lang="fa-IR" sz="2000" dirty="0">
                <a:solidFill>
                  <a:srgbClr val="92D050"/>
                </a:solidFill>
                <a:cs typeface="B Nazanin" pitchFamily="2" charset="-78"/>
              </a:rPr>
              <a:t> </a:t>
            </a:r>
            <a:r>
              <a:rPr lang="fa-IR" sz="2000" dirty="0">
                <a:cs typeface="B Nazanin" pitchFamily="2" charset="-78"/>
              </a:rPr>
              <a:t>در زمين و پوشش خاك به صورت غير منظم و گاهگاهي انجام مي پذيرد.</a:t>
            </a:r>
          </a:p>
          <a:p>
            <a:pPr algn="just" rtl="1"/>
            <a:endParaRPr lang="fa-IR" sz="2000" dirty="0">
              <a:cs typeface="B Nazanin" pitchFamily="2" charset="-78"/>
            </a:endParaRPr>
          </a:p>
          <a:p>
            <a:pPr algn="just" rtl="1"/>
            <a:r>
              <a:rPr lang="fa-IR" sz="2000" b="1" u="sng" dirty="0">
                <a:cs typeface="B Nazanin" pitchFamily="2" charset="-78"/>
              </a:rPr>
              <a:t>امور پشتيباني </a:t>
            </a:r>
            <a:r>
              <a:rPr lang="fa-IR" sz="2000" dirty="0">
                <a:cs typeface="B Nazanin" pitchFamily="2" charset="-78"/>
              </a:rPr>
              <a:t>به صورت كلاسيك شامل موارد مالي، راه اندازي، مديريت وسايل و تجهيزات كاركنان،گزارش دهي، محاسبه قيمت و بودجه، اداره قراردادها، انتظامات، خطوط راهنما و روابط عمومي است.</a:t>
            </a:r>
            <a:endParaRPr lang="en-US" sz="2000" dirty="0">
              <a:cs typeface="B Nazanin" pitchFamily="2" charset="-78"/>
            </a:endParaRPr>
          </a:p>
        </p:txBody>
      </p:sp>
    </p:spTree>
    <p:extLst>
      <p:ext uri="{BB962C8B-B14F-4D97-AF65-F5344CB8AC3E}">
        <p14:creationId xmlns:p14="http://schemas.microsoft.com/office/powerpoint/2010/main" val="1332310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153400" cy="4994429"/>
          </a:xfrm>
        </p:spPr>
        <p:txBody>
          <a:bodyPr>
            <a:normAutofit/>
          </a:bodyPr>
          <a:lstStyle/>
          <a:p>
            <a:pPr algn="just" rtl="1"/>
            <a:r>
              <a:rPr lang="fa-IR" sz="1800" dirty="0">
                <a:cs typeface="B Nazanin" pitchFamily="2" charset="-78"/>
              </a:rPr>
              <a:t>همچنين براساس جدول يك مي توان اين گونه گفت كه به طور ميانگين در حدود </a:t>
            </a:r>
            <a:r>
              <a:rPr lang="fa-IR" sz="1800" u="sng" dirty="0">
                <a:solidFill>
                  <a:srgbClr val="00B0F0"/>
                </a:solidFill>
                <a:cs typeface="B Nazanin" pitchFamily="2" charset="-78"/>
              </a:rPr>
              <a:t>۴۷ درصد </a:t>
            </a:r>
            <a:r>
              <a:rPr lang="fa-IR" sz="1800" dirty="0">
                <a:cs typeface="B Nazanin" pitchFamily="2" charset="-78"/>
              </a:rPr>
              <a:t>پسماند هاي توليد شده در روستاهاي كشور پسماند</a:t>
            </a:r>
            <a:r>
              <a:rPr lang="fa-IR" sz="1800" dirty="0">
                <a:solidFill>
                  <a:srgbClr val="00B0F0"/>
                </a:solidFill>
                <a:cs typeface="B Nazanin" pitchFamily="2" charset="-78"/>
              </a:rPr>
              <a:t> خشك </a:t>
            </a:r>
            <a:r>
              <a:rPr lang="fa-IR" sz="1800" dirty="0">
                <a:cs typeface="B Nazanin" pitchFamily="2" charset="-78"/>
              </a:rPr>
              <a:t>است. </a:t>
            </a:r>
          </a:p>
          <a:p>
            <a:pPr algn="just" rtl="1"/>
            <a:r>
              <a:rPr lang="fa-IR" sz="1800" dirty="0">
                <a:cs typeface="B Nazanin" pitchFamily="2" charset="-78"/>
              </a:rPr>
              <a:t>بنابراين با انجام برنامه هاي مناسب و شيوه هاي صحيح </a:t>
            </a:r>
            <a:r>
              <a:rPr lang="fa-IR" sz="1800" dirty="0">
                <a:solidFill>
                  <a:srgbClr val="7030A0"/>
                </a:solidFill>
                <a:cs typeface="B Nazanin" pitchFamily="2" charset="-78"/>
              </a:rPr>
              <a:t>تفكيك از مبدأ و بازيافت </a:t>
            </a:r>
            <a:r>
              <a:rPr lang="fa-IR" sz="1800" dirty="0">
                <a:cs typeface="B Nazanin" pitchFamily="2" charset="-78"/>
              </a:rPr>
              <a:t>مي توان از </a:t>
            </a:r>
            <a:r>
              <a:rPr lang="fa-IR" sz="1800" dirty="0">
                <a:solidFill>
                  <a:srgbClr val="7030A0"/>
                </a:solidFill>
                <a:cs typeface="B Nazanin" pitchFamily="2" charset="-78"/>
              </a:rPr>
              <a:t>كاهش ۵۰  درصدي استفاده از مكان هاي دفع </a:t>
            </a:r>
            <a:r>
              <a:rPr lang="fa-IR" sz="1800" dirty="0">
                <a:cs typeface="B Nazanin" pitchFamily="2" charset="-78"/>
              </a:rPr>
              <a:t>استفاده كرد و همچنين مي توان درمصرف منابع موجود و تجديد ناپذير به واسطه بازيافت و بازچرخش مجدد مواد صرفه جويي كرد.</a:t>
            </a:r>
            <a:endParaRPr lang="en-US" sz="1800" dirty="0">
              <a:cs typeface="B Nazanin" pitchFamily="2" charset="-78"/>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362200"/>
            <a:ext cx="4509005" cy="4132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8716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8001000" cy="5638800"/>
          </a:xfrm>
        </p:spPr>
        <p:txBody>
          <a:bodyPr>
            <a:normAutofit/>
          </a:bodyPr>
          <a:lstStyle/>
          <a:p>
            <a:pPr algn="just" rtl="1"/>
            <a:r>
              <a:rPr lang="fa-IR" sz="2000" dirty="0">
                <a:cs typeface="B Nazanin" pitchFamily="2" charset="-78"/>
              </a:rPr>
              <a:t>در حال حاضر هيچ يك از اجزاي امور پشتيباني در سيستم مديريت پسماندهاي روستايي كشور وجود ندارد و وزارت كشور در حال تدوين و طراحي سيستم روستايي است . بنابراين سيستم مديريت پسماند روستايي در كشور داراي كمبودهايي است و مشكلات مديريت پسماند در روستاها ديده مي شود.</a:t>
            </a:r>
          </a:p>
          <a:p>
            <a:pPr algn="just" rtl="1"/>
            <a:r>
              <a:rPr lang="fa-IR" sz="2000" dirty="0">
                <a:cs typeface="B Nazanin" pitchFamily="2" charset="-78"/>
              </a:rPr>
              <a:t>در ضمن ورود ماشين آلات و تجهيزات جديد هم ضروري است . بنابراين سيستم مديريت پسماند روستايي در روستا هاي كشور نيازمند طراحي است</a:t>
            </a:r>
          </a:p>
          <a:p>
            <a:pPr algn="just" rtl="1"/>
            <a:endParaRPr lang="fa-IR" sz="2000" dirty="0">
              <a:cs typeface="B Nazanin" pitchFamily="2" charset="-78"/>
            </a:endParaRPr>
          </a:p>
          <a:p>
            <a:pPr algn="just" rtl="1"/>
            <a:r>
              <a:rPr lang="fa-IR" sz="2000" u="sng" dirty="0">
                <a:solidFill>
                  <a:srgbClr val="00B0F0"/>
                </a:solidFill>
                <a:cs typeface="B Nazanin" pitchFamily="2" charset="-78"/>
              </a:rPr>
              <a:t>ميانگين توليد سرانه پسماند روستايي </a:t>
            </a:r>
            <a:r>
              <a:rPr lang="fa-IR" sz="2000" dirty="0">
                <a:cs typeface="B Nazanin" pitchFamily="2" charset="-78"/>
              </a:rPr>
              <a:t>در كل كشور </a:t>
            </a:r>
            <a:r>
              <a:rPr lang="fa-IR" sz="2000" dirty="0">
                <a:solidFill>
                  <a:srgbClr val="7030A0"/>
                </a:solidFill>
                <a:cs typeface="B Nazanin" pitchFamily="2" charset="-78"/>
              </a:rPr>
              <a:t>451/44 گرم در روز</a:t>
            </a:r>
            <a:r>
              <a:rPr lang="fa-IR" sz="2000" dirty="0">
                <a:cs typeface="B Nazanin" pitchFamily="2" charset="-78"/>
              </a:rPr>
              <a:t> و </a:t>
            </a:r>
            <a:r>
              <a:rPr lang="fa-IR" sz="2000" u="sng" dirty="0">
                <a:solidFill>
                  <a:srgbClr val="00B0F0"/>
                </a:solidFill>
                <a:cs typeface="B Nazanin" pitchFamily="2" charset="-78"/>
              </a:rPr>
              <a:t>چگالي</a:t>
            </a:r>
            <a:r>
              <a:rPr lang="fa-IR" sz="2000" dirty="0">
                <a:solidFill>
                  <a:srgbClr val="00B0F0"/>
                </a:solidFill>
                <a:cs typeface="B Nazanin" pitchFamily="2" charset="-78"/>
              </a:rPr>
              <a:t> </a:t>
            </a:r>
            <a:r>
              <a:rPr lang="fa-IR" sz="2000" dirty="0">
                <a:cs typeface="B Nazanin" pitchFamily="2" charset="-78"/>
              </a:rPr>
              <a:t>آن </a:t>
            </a:r>
            <a:r>
              <a:rPr lang="fa-IR" sz="2000" dirty="0">
                <a:solidFill>
                  <a:srgbClr val="7030A0"/>
                </a:solidFill>
                <a:cs typeface="B Nazanin" pitchFamily="2" charset="-78"/>
              </a:rPr>
              <a:t>375/75</a:t>
            </a:r>
            <a:r>
              <a:rPr lang="fa-IR" sz="2000" dirty="0">
                <a:cs typeface="B Nazanin" pitchFamily="2" charset="-78"/>
              </a:rPr>
              <a:t> </a:t>
            </a:r>
            <a:r>
              <a:rPr lang="fa-IR" sz="2000" dirty="0">
                <a:solidFill>
                  <a:srgbClr val="7030A0"/>
                </a:solidFill>
                <a:cs typeface="B Nazanin" pitchFamily="2" charset="-78"/>
              </a:rPr>
              <a:t>كيلوگرم بر متر مكعب </a:t>
            </a:r>
            <a:r>
              <a:rPr lang="fa-IR" sz="2000" dirty="0">
                <a:cs typeface="B Nazanin" pitchFamily="2" charset="-78"/>
              </a:rPr>
              <a:t>برآورد شده است .</a:t>
            </a:r>
          </a:p>
          <a:p>
            <a:pPr algn="just" rtl="1"/>
            <a:endParaRPr lang="fa-IR" sz="2000" dirty="0">
              <a:cs typeface="B Nazanin" pitchFamily="2" charset="-78"/>
            </a:endParaRPr>
          </a:p>
          <a:p>
            <a:pPr algn="just" rtl="1"/>
            <a:r>
              <a:rPr lang="fa-IR" sz="2000" dirty="0">
                <a:cs typeface="B Nazanin" pitchFamily="2" charset="-78"/>
              </a:rPr>
              <a:t>با توجه به اين كه </a:t>
            </a:r>
            <a:r>
              <a:rPr lang="fa-IR" sz="2000" u="sng" dirty="0">
                <a:solidFill>
                  <a:srgbClr val="00B0F0"/>
                </a:solidFill>
                <a:cs typeface="B Nazanin" pitchFamily="2" charset="-78"/>
              </a:rPr>
              <a:t>ميانگين توليد پسماند جامد شهري </a:t>
            </a:r>
            <a:r>
              <a:rPr lang="fa-IR" sz="2000" dirty="0">
                <a:cs typeface="B Nazanin" pitchFamily="2" charset="-78"/>
              </a:rPr>
              <a:t>در حد</a:t>
            </a:r>
            <a:r>
              <a:rPr lang="fa-IR" sz="2000" dirty="0">
                <a:solidFill>
                  <a:srgbClr val="7030A0"/>
                </a:solidFill>
                <a:cs typeface="B Nazanin" pitchFamily="2" charset="-78"/>
              </a:rPr>
              <a:t> ۱ كيلوگرم </a:t>
            </a:r>
            <a:r>
              <a:rPr lang="fa-IR" sz="2000" dirty="0">
                <a:cs typeface="B Nazanin" pitchFamily="2" charset="-78"/>
              </a:rPr>
              <a:t>برآورد شده، به نظر مي رسد كه ميزان پسماند جامد </a:t>
            </a:r>
            <a:r>
              <a:rPr lang="fa-IR" sz="2000" dirty="0">
                <a:solidFill>
                  <a:srgbClr val="00B0F0"/>
                </a:solidFill>
                <a:cs typeface="B Nazanin" pitchFamily="2" charset="-78"/>
              </a:rPr>
              <a:t>روستايي</a:t>
            </a:r>
            <a:r>
              <a:rPr lang="fa-IR" sz="2000" dirty="0">
                <a:cs typeface="B Nazanin" pitchFamily="2" charset="-78"/>
              </a:rPr>
              <a:t> در كشور </a:t>
            </a:r>
            <a:r>
              <a:rPr lang="fa-IR" sz="2000" dirty="0">
                <a:solidFill>
                  <a:srgbClr val="FF0000"/>
                </a:solidFill>
                <a:cs typeface="B Nazanin" pitchFamily="2" charset="-78"/>
              </a:rPr>
              <a:t>نصف</a:t>
            </a:r>
            <a:r>
              <a:rPr lang="fa-IR" sz="2000" dirty="0">
                <a:cs typeface="B Nazanin" pitchFamily="2" charset="-78"/>
              </a:rPr>
              <a:t> ميزان آن در جامعه </a:t>
            </a:r>
            <a:r>
              <a:rPr lang="fa-IR" sz="2000" dirty="0">
                <a:solidFill>
                  <a:srgbClr val="00B0F0"/>
                </a:solidFill>
                <a:cs typeface="B Nazanin" pitchFamily="2" charset="-78"/>
              </a:rPr>
              <a:t>شهري</a:t>
            </a:r>
            <a:r>
              <a:rPr lang="fa-IR" sz="2000" dirty="0">
                <a:cs typeface="B Nazanin" pitchFamily="2" charset="-78"/>
              </a:rPr>
              <a:t> است.</a:t>
            </a:r>
          </a:p>
          <a:p>
            <a:pPr algn="just" rtl="1"/>
            <a:endParaRPr lang="fa-IR" sz="2000" dirty="0">
              <a:cs typeface="B Nazanin" pitchFamily="2" charset="-78"/>
            </a:endParaRPr>
          </a:p>
          <a:p>
            <a:pPr algn="just" rtl="1"/>
            <a:r>
              <a:rPr lang="fa-IR" sz="2000" dirty="0">
                <a:cs typeface="B Nazanin" pitchFamily="2" charset="-78"/>
              </a:rPr>
              <a:t>اين اختلاف مي تواند به عوامل متعددي مانند </a:t>
            </a:r>
            <a:r>
              <a:rPr lang="fa-IR" sz="2000" dirty="0">
                <a:solidFill>
                  <a:srgbClr val="002060"/>
                </a:solidFill>
                <a:cs typeface="B Nazanin" pitchFamily="2" charset="-78"/>
              </a:rPr>
              <a:t>فرهنگ زندگي، ميزان درآمد </a:t>
            </a:r>
            <a:r>
              <a:rPr lang="fa-IR" sz="2000" dirty="0">
                <a:cs typeface="B Nazanin" pitchFamily="2" charset="-78"/>
              </a:rPr>
              <a:t>و ... مرتبط باشد كه منجر به بالا رفتن ميزان مصرف در شهرها نسبت به روستاهاي كشور مي شود</a:t>
            </a:r>
            <a:endParaRPr lang="en-US" sz="2000" dirty="0">
              <a:cs typeface="B Nazanin" pitchFamily="2" charset="-78"/>
            </a:endParaRPr>
          </a:p>
        </p:txBody>
      </p:sp>
    </p:spTree>
    <p:extLst>
      <p:ext uri="{BB962C8B-B14F-4D97-AF65-F5344CB8AC3E}">
        <p14:creationId xmlns:p14="http://schemas.microsoft.com/office/powerpoint/2010/main" val="2622508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0082"/>
            </a:gs>
            <a:gs pos="30000">
              <a:srgbClr val="66008F"/>
            </a:gs>
            <a:gs pos="64999">
              <a:srgbClr val="BA0066"/>
            </a:gs>
            <a:gs pos="89999">
              <a:srgbClr val="FF0000"/>
            </a:gs>
            <a:gs pos="100000">
              <a:srgbClr val="FF8200"/>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8001000" cy="5638800"/>
          </a:xfrm>
        </p:spPr>
        <p:txBody>
          <a:bodyPr>
            <a:normAutofit/>
          </a:bodyPr>
          <a:lstStyle/>
          <a:p>
            <a:pPr algn="just" rtl="1"/>
            <a:r>
              <a:rPr lang="fa-IR" sz="2000" dirty="0">
                <a:cs typeface="B Nazanin" pitchFamily="2" charset="-78"/>
              </a:rPr>
              <a:t>تحقیقات نشان داد كه ارگان متوالي جمع آوري پسماند در تمام روستاها </a:t>
            </a:r>
            <a:r>
              <a:rPr lang="fa-IR" sz="2000" dirty="0">
                <a:solidFill>
                  <a:srgbClr val="00B0F0"/>
                </a:solidFill>
                <a:cs typeface="B Nazanin" pitchFamily="2" charset="-78"/>
              </a:rPr>
              <a:t>دهياري</a:t>
            </a:r>
            <a:r>
              <a:rPr lang="fa-IR" sz="2000" dirty="0">
                <a:cs typeface="B Nazanin" pitchFamily="2" charset="-78"/>
              </a:rPr>
              <a:t> است و در بعضي از روستاها شوراي اسلامي روستا با اين ارگان همكاري مي كند و در هيچ روستایی شهرداري شهر مجاور، و يا بخش خصوصي با اين ارگان همكاري ندارد. </a:t>
            </a:r>
          </a:p>
          <a:p>
            <a:pPr algn="just" rtl="1"/>
            <a:endParaRPr lang="fa-IR" sz="2000" dirty="0">
              <a:cs typeface="B Nazanin" pitchFamily="2" charset="-78"/>
            </a:endParaRPr>
          </a:p>
          <a:p>
            <a:pPr algn="just" rtl="1"/>
            <a:endParaRPr lang="fa-IR" sz="2000" dirty="0">
              <a:cs typeface="B Nazanin" pitchFamily="2" charset="-78"/>
            </a:endParaRPr>
          </a:p>
          <a:p>
            <a:pPr algn="just" rtl="1"/>
            <a:r>
              <a:rPr lang="fa-IR" sz="2000" dirty="0">
                <a:solidFill>
                  <a:srgbClr val="0070C0"/>
                </a:solidFill>
              </a:rPr>
              <a:t>نقش و مسئولیت دهیاران در حفاظت از محیط زیست روستا :</a:t>
            </a:r>
            <a:endParaRPr lang="fa-IR" sz="2000" dirty="0">
              <a:cs typeface="B Nazanin" pitchFamily="2" charset="-78"/>
            </a:endParaRPr>
          </a:p>
          <a:p>
            <a:pPr algn="just" rtl="1"/>
            <a:r>
              <a:rPr lang="fa-IR" sz="2000" dirty="0">
                <a:cs typeface="B Nazanin" pitchFamily="2" charset="-78"/>
              </a:rPr>
              <a:t>سازمان شهرداریها و دهیاریهاي کشور در سال  1384 بر اساس مصوبه شماره 56020 /ت 23674 وزیران در خصوص تشکیل دهیاریها ، </a:t>
            </a:r>
            <a:r>
              <a:rPr lang="fa-IR" sz="2000" dirty="0">
                <a:solidFill>
                  <a:srgbClr val="7030A0"/>
                </a:solidFill>
                <a:cs typeface="B Nazanin" pitchFamily="2" charset="-78"/>
              </a:rPr>
              <a:t>ارتقاي سطح شاخص هاي بهداشتی و زیست محیطی روستاهاي کشور را با همکاري دستگاههاي </a:t>
            </a:r>
            <a:r>
              <a:rPr lang="fa-IR" sz="2000" dirty="0">
                <a:cs typeface="B Nazanin" pitchFamily="2" charset="-78"/>
              </a:rPr>
              <a:t>ذیربط به عنوان یکی از وظایف اصلی دهیاران قلمداد کرد.</a:t>
            </a:r>
          </a:p>
          <a:p>
            <a:pPr algn="just" rtl="1"/>
            <a:endParaRPr lang="fa-IR" sz="2000" dirty="0">
              <a:cs typeface="B Nazanin" pitchFamily="2" charset="-78"/>
            </a:endParaRPr>
          </a:p>
          <a:p>
            <a:pPr algn="just" rtl="1"/>
            <a:r>
              <a:rPr lang="fa-IR" sz="2000" dirty="0">
                <a:cs typeface="B Nazanin" pitchFamily="2" charset="-78"/>
              </a:rPr>
              <a:t>علاوه بر مصوبه فوق ، سازمان شهرداریها و دهیاریهاي کشور ، ( 1388 ) در ماده 7 - قانون مدیریت پسماندها که در مورخه 1383/2/20 به تصویب مجلس شوراي اسلامی رسیده است بیان کرده است که :</a:t>
            </a:r>
          </a:p>
          <a:p>
            <a:pPr algn="just" rtl="1"/>
            <a:r>
              <a:rPr lang="fa-IR" sz="2000" dirty="0">
                <a:solidFill>
                  <a:srgbClr val="C00000"/>
                </a:solidFill>
                <a:cs typeface="B Nazanin" pitchFamily="2" charset="-78"/>
              </a:rPr>
              <a:t>" مدیریت اجرائی کلیه پسماندها غیر از صنعتی و ویژه در روستاها و حریم آنها به عهده دهیاري هاست " .</a:t>
            </a:r>
          </a:p>
          <a:p>
            <a:pPr algn="just" rtl="1"/>
            <a:endParaRPr lang="fa-IR" sz="2000" dirty="0">
              <a:cs typeface="B Nazanin" pitchFamily="2" charset="-78"/>
            </a:endParaRPr>
          </a:p>
          <a:p>
            <a:pPr algn="just" rtl="1"/>
            <a:endParaRPr lang="fa-IR" sz="2000" dirty="0">
              <a:cs typeface="B Nazanin" pitchFamily="2" charset="-78"/>
            </a:endParaRPr>
          </a:p>
        </p:txBody>
      </p:sp>
    </p:spTree>
    <p:extLst>
      <p:ext uri="{BB962C8B-B14F-4D97-AF65-F5344CB8AC3E}">
        <p14:creationId xmlns:p14="http://schemas.microsoft.com/office/powerpoint/2010/main" val="2537390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3488" y="809625"/>
            <a:ext cx="6677025" cy="523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589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908050"/>
            <a:ext cx="7772400" cy="2063750"/>
          </a:xfrm>
          <a:ln>
            <a:miter lim="800000"/>
            <a:headEnd/>
            <a:tailEnd/>
          </a:ln>
        </p:spPr>
        <p:style>
          <a:lnRef idx="0">
            <a:schemeClr val="accent2"/>
          </a:lnRef>
          <a:fillRef idx="3">
            <a:schemeClr val="accent2"/>
          </a:fillRef>
          <a:effectRef idx="3">
            <a:schemeClr val="accent2"/>
          </a:effectRef>
          <a:fontRef idx="minor">
            <a:schemeClr val="lt1"/>
          </a:fontRef>
        </p:style>
        <p:txBody>
          <a:bodyPr/>
          <a:lstStyle/>
          <a:p>
            <a:pPr algn="ctr" eaLnBrk="1" hangingPunct="1">
              <a:defRPr/>
            </a:pPr>
            <a:r>
              <a:rPr lang="fa-IR" sz="3200" b="1" dirty="0">
                <a:solidFill>
                  <a:schemeClr val="bg1"/>
                </a:solidFill>
                <a:effectLst>
                  <a:outerShdw blurRad="38100" dist="38100" dir="2700000" algn="tl">
                    <a:srgbClr val="FFFFFF"/>
                  </a:outerShdw>
                </a:effectLst>
                <a:latin typeface="Bodoni MT" pitchFamily="18" charset="0"/>
                <a:cs typeface="B Nazanin" pitchFamily="2" charset="-78"/>
              </a:rPr>
              <a:t>وزارت بهداشت،درمان وآموزش پزشكي</a:t>
            </a:r>
            <a:br>
              <a:rPr lang="fa-IR" sz="3200" b="1" dirty="0">
                <a:solidFill>
                  <a:schemeClr val="bg1"/>
                </a:solidFill>
                <a:effectLst>
                  <a:outerShdw blurRad="38100" dist="38100" dir="2700000" algn="tl">
                    <a:srgbClr val="FFFFFF"/>
                  </a:outerShdw>
                </a:effectLst>
                <a:latin typeface="Bodoni MT" pitchFamily="18" charset="0"/>
                <a:cs typeface="B Nazanin" pitchFamily="2" charset="-78"/>
              </a:rPr>
            </a:br>
            <a:r>
              <a:rPr lang="fa-IR" sz="3200" b="1" dirty="0">
                <a:solidFill>
                  <a:schemeClr val="bg1"/>
                </a:solidFill>
                <a:effectLst>
                  <a:outerShdw blurRad="38100" dist="38100" dir="2700000" algn="tl">
                    <a:srgbClr val="FFFFFF"/>
                  </a:outerShdw>
                </a:effectLst>
                <a:latin typeface="Bodoni MT" pitchFamily="18" charset="0"/>
                <a:cs typeface="B Nazanin" pitchFamily="2" charset="-78"/>
              </a:rPr>
              <a:t>معاونت بهداشت</a:t>
            </a:r>
            <a:br>
              <a:rPr lang="fa-IR" sz="3200" b="1" dirty="0">
                <a:solidFill>
                  <a:schemeClr val="bg1"/>
                </a:solidFill>
                <a:effectLst>
                  <a:outerShdw blurRad="38100" dist="38100" dir="2700000" algn="tl">
                    <a:srgbClr val="FFFFFF"/>
                  </a:outerShdw>
                </a:effectLst>
                <a:latin typeface="Bodoni MT" pitchFamily="18" charset="0"/>
                <a:cs typeface="B Nazanin" pitchFamily="2" charset="-78"/>
              </a:rPr>
            </a:br>
            <a:r>
              <a:rPr lang="fa-IR" sz="3200" b="1" dirty="0">
                <a:solidFill>
                  <a:schemeClr val="bg1"/>
                </a:solidFill>
                <a:effectLst>
                  <a:outerShdw blurRad="38100" dist="38100" dir="2700000" algn="tl">
                    <a:srgbClr val="FFFFFF"/>
                  </a:outerShdw>
                </a:effectLst>
                <a:latin typeface="Bodoni MT" pitchFamily="18" charset="0"/>
                <a:cs typeface="B Nazanin" pitchFamily="2" charset="-78"/>
              </a:rPr>
              <a:t>مركز سلامت محيط و کار</a:t>
            </a:r>
            <a:r>
              <a:rPr lang="fa-IR" sz="3200" b="1" dirty="0">
                <a:solidFill>
                  <a:schemeClr val="bg1"/>
                </a:solidFill>
                <a:effectLst>
                  <a:outerShdw blurRad="38100" dist="38100" dir="2700000" algn="tl">
                    <a:srgbClr val="FFFFFF"/>
                  </a:outerShdw>
                </a:effectLst>
                <a:cs typeface="B Nazanin" pitchFamily="2" charset="-78"/>
              </a:rPr>
              <a:t> </a:t>
            </a:r>
            <a:endParaRPr lang="en-US" sz="3200" b="1" dirty="0">
              <a:solidFill>
                <a:schemeClr val="bg1"/>
              </a:solidFill>
              <a:effectLst>
                <a:outerShdw blurRad="38100" dist="38100" dir="2700000" algn="tl">
                  <a:srgbClr val="FFFFFF"/>
                </a:outerShdw>
              </a:effectLst>
              <a:cs typeface="B Nazanin" pitchFamily="2" charset="-78"/>
            </a:endParaRPr>
          </a:p>
        </p:txBody>
      </p:sp>
      <p:sp>
        <p:nvSpPr>
          <p:cNvPr id="2051" name="Rectangle 3"/>
          <p:cNvSpPr>
            <a:spLocks noGrp="1" noChangeArrowheads="1"/>
          </p:cNvSpPr>
          <p:nvPr>
            <p:ph type="subTitle" idx="1"/>
          </p:nvPr>
        </p:nvSpPr>
        <p:spPr>
          <a:xfrm>
            <a:off x="2133600" y="2971800"/>
            <a:ext cx="6049963" cy="3286148"/>
          </a:xfrm>
          <a:solidFill>
            <a:srgbClr val="BD87D3"/>
          </a:solidFill>
          <a:ln w="57150">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pPr algn="ctr" eaLnBrk="1" hangingPunct="1"/>
            <a:r>
              <a:rPr lang="fa-IR" sz="3200" b="1" dirty="0">
                <a:solidFill>
                  <a:schemeClr val="accent1"/>
                </a:solidFill>
                <a:effectLst>
                  <a:outerShdw blurRad="38100" dist="38100" dir="2700000" algn="tl">
                    <a:srgbClr val="000000"/>
                  </a:outerShdw>
                </a:effectLst>
              </a:rPr>
              <a:t>شبکه بهداشت و درمان فومن</a:t>
            </a:r>
            <a:endParaRPr lang="fa-IR" sz="3200" b="1" dirty="0">
              <a:solidFill>
                <a:srgbClr val="FF0000"/>
              </a:solidFill>
              <a:effectLst>
                <a:outerShdw blurRad="38100" dist="38100" dir="2700000" algn="tl">
                  <a:srgbClr val="000000"/>
                </a:outerShdw>
              </a:effectLst>
            </a:endParaRPr>
          </a:p>
          <a:p>
            <a:pPr algn="ctr" eaLnBrk="1" hangingPunct="1"/>
            <a:endParaRPr lang="fa-IR" sz="3200" b="1" dirty="0">
              <a:solidFill>
                <a:srgbClr val="FF0000"/>
              </a:solidFill>
              <a:effectLst>
                <a:outerShdw blurRad="38100" dist="38100" dir="2700000" algn="tl">
                  <a:srgbClr val="000000"/>
                </a:outerShdw>
              </a:effectLst>
            </a:endParaRPr>
          </a:p>
          <a:p>
            <a:pPr algn="ctr" eaLnBrk="1" hangingPunct="1"/>
            <a:endParaRPr lang="fa-IR" sz="3200" b="1" dirty="0">
              <a:solidFill>
                <a:schemeClr val="bg1"/>
              </a:solidFill>
              <a:effectLst>
                <a:outerShdw blurRad="38100" dist="38100" dir="2700000" algn="tl">
                  <a:srgbClr val="000000"/>
                </a:outerShdw>
              </a:effectLst>
            </a:endParaRPr>
          </a:p>
        </p:txBody>
      </p:sp>
    </p:spTree>
    <p:extLst>
      <p:ext uri="{BB962C8B-B14F-4D97-AF65-F5344CB8AC3E}">
        <p14:creationId xmlns:p14="http://schemas.microsoft.com/office/powerpoint/2010/main" val="853233356"/>
      </p:ext>
    </p:extLst>
  </p:cSld>
  <p:clrMapOvr>
    <a:masterClrMapping/>
  </p:clrMapOvr>
  <p:transition spd="slow">
    <p:pull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nodeType="afterEffect">
                                  <p:stCondLst>
                                    <p:cond delay="0"/>
                                  </p:stCondLst>
                                  <p:childTnLst>
                                    <p:set>
                                      <p:cBhvr>
                                        <p:cTn id="6" dur="1" fill="hold">
                                          <p:stCondLst>
                                            <p:cond delay="0"/>
                                          </p:stCondLst>
                                        </p:cTn>
                                        <p:tgtEl>
                                          <p:spTgt spid="2050"/>
                                        </p:tgtEl>
                                        <p:attrNameLst>
                                          <p:attrName>style.visibility</p:attrName>
                                        </p:attrNameLst>
                                      </p:cBhvr>
                                      <p:to>
                                        <p:strVal val="visible"/>
                                      </p:to>
                                    </p:set>
                                    <p:anim to="" calcmode="lin" valueType="num">
                                      <p:cBhvr>
                                        <p:cTn id="7" dur="1" fill="hold"/>
                                        <p:tgtEl>
                                          <p:spTgt spid="20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6543" y="304800"/>
            <a:ext cx="7024744" cy="1143000"/>
          </a:xfrm>
        </p:spPr>
        <p:txBody>
          <a:bodyPr>
            <a:normAutofit/>
          </a:bodyPr>
          <a:lstStyle/>
          <a:p>
            <a:pPr algn="ctr" rtl="1"/>
            <a:r>
              <a:rPr lang="fa-IR" sz="1800" dirty="0">
                <a:solidFill>
                  <a:srgbClr val="FF0000"/>
                </a:solidFill>
              </a:rPr>
              <a:t>شکل شماره 2- الگوی مدیریت پسماندهای روستایی</a:t>
            </a:r>
            <a:endParaRPr lang="en-US" sz="1800" dirty="0">
              <a:solidFill>
                <a:srgbClr val="FF0000"/>
              </a:solidFill>
            </a:endParaRPr>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5657" y="1602515"/>
            <a:ext cx="7130143" cy="4645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7477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43492" y="609600"/>
            <a:ext cx="7490908" cy="5223029"/>
          </a:xfrm>
        </p:spPr>
        <p:txBody>
          <a:bodyPr>
            <a:normAutofit/>
          </a:bodyPr>
          <a:lstStyle/>
          <a:p>
            <a:pPr algn="just" rtl="1"/>
            <a:r>
              <a:rPr lang="fa-IR" dirty="0">
                <a:cs typeface="B Nazanin" pitchFamily="2" charset="-78"/>
              </a:rPr>
              <a:t>بيشترين درصد از تركيب پسماندها را </a:t>
            </a:r>
            <a:r>
              <a:rPr lang="fa-IR" dirty="0">
                <a:solidFill>
                  <a:srgbClr val="00B0F0"/>
                </a:solidFill>
                <a:cs typeface="B Nazanin" pitchFamily="2" charset="-78"/>
              </a:rPr>
              <a:t>مواد آلي فسادپذير </a:t>
            </a:r>
            <a:r>
              <a:rPr lang="fa-IR" dirty="0">
                <a:cs typeface="B Nazanin" pitchFamily="2" charset="-78"/>
              </a:rPr>
              <a:t>به خود اختصاص مي دهد، كه در برنامه ريزي انجام شده براي اجراي روشهاي دفع بايد به اين موضوع توجه خاصي داشت . </a:t>
            </a:r>
          </a:p>
          <a:p>
            <a:pPr algn="just" rtl="1"/>
            <a:endParaRPr lang="fa-IR" dirty="0">
              <a:cs typeface="B Nazanin" pitchFamily="2" charset="-78"/>
            </a:endParaRPr>
          </a:p>
          <a:p>
            <a:pPr algn="just" rtl="1"/>
            <a:r>
              <a:rPr lang="fa-IR" dirty="0">
                <a:cs typeface="B Nazanin" pitchFamily="2" charset="-78"/>
              </a:rPr>
              <a:t>اولويت اول مي تواند استفاده از روش </a:t>
            </a:r>
            <a:r>
              <a:rPr lang="fa-IR" dirty="0">
                <a:solidFill>
                  <a:srgbClr val="00B0F0"/>
                </a:solidFill>
                <a:cs typeface="B Nazanin" pitchFamily="2" charset="-78"/>
              </a:rPr>
              <a:t>كمپوست (كودسازي ) </a:t>
            </a:r>
            <a:r>
              <a:rPr lang="fa-IR" dirty="0">
                <a:cs typeface="B Nazanin" pitchFamily="2" charset="-78"/>
              </a:rPr>
              <a:t>براي پسماندهاي فسادپذير باشد. </a:t>
            </a:r>
          </a:p>
          <a:p>
            <a:pPr algn="just" rtl="1"/>
            <a:endParaRPr lang="fa-IR" dirty="0">
              <a:cs typeface="B Nazanin" pitchFamily="2" charset="-78"/>
            </a:endParaRPr>
          </a:p>
          <a:p>
            <a:pPr algn="just" rtl="1"/>
            <a:endParaRPr lang="fa-IR" dirty="0">
              <a:cs typeface="B Nazanin" pitchFamily="2" charset="-78"/>
            </a:endParaRPr>
          </a:p>
          <a:p>
            <a:pPr algn="just" rtl="1"/>
            <a:r>
              <a:rPr lang="fa-IR" dirty="0">
                <a:cs typeface="B Nazanin" pitchFamily="2" charset="-78"/>
              </a:rPr>
              <a:t>روش جمع آوري زباله ها در اكثر روستاها به روش </a:t>
            </a:r>
            <a:r>
              <a:rPr lang="fa-IR" dirty="0">
                <a:solidFill>
                  <a:srgbClr val="00B0F0"/>
                </a:solidFill>
                <a:cs typeface="B Nazanin" pitchFamily="2" charset="-78"/>
              </a:rPr>
              <a:t>سنتي</a:t>
            </a:r>
            <a:r>
              <a:rPr lang="fa-IR" dirty="0">
                <a:cs typeface="B Nazanin" pitchFamily="2" charset="-78"/>
              </a:rPr>
              <a:t> و توسط </a:t>
            </a:r>
            <a:r>
              <a:rPr lang="fa-IR" u="sng" dirty="0">
                <a:solidFill>
                  <a:srgbClr val="00B0F0"/>
                </a:solidFill>
                <a:cs typeface="B Nazanin" pitchFamily="2" charset="-78"/>
              </a:rPr>
              <a:t>كارگران آموزش نديده دهياري با وسايل غير استاندارد و دفعات مختلف </a:t>
            </a:r>
            <a:r>
              <a:rPr lang="fa-IR" dirty="0">
                <a:cs typeface="B Nazanin" pitchFamily="2" charset="-78"/>
              </a:rPr>
              <a:t>در هفته صورت مي گيرد.</a:t>
            </a:r>
            <a:endParaRPr lang="en-US" dirty="0">
              <a:cs typeface="B Nazanin" pitchFamily="2" charset="-78"/>
            </a:endParaRPr>
          </a:p>
          <a:p>
            <a:endParaRPr lang="en-US" dirty="0"/>
          </a:p>
        </p:txBody>
      </p:sp>
    </p:spTree>
    <p:extLst>
      <p:ext uri="{BB962C8B-B14F-4D97-AF65-F5344CB8AC3E}">
        <p14:creationId xmlns:p14="http://schemas.microsoft.com/office/powerpoint/2010/main" val="1387021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52400"/>
            <a:ext cx="7024744" cy="1143000"/>
          </a:xfrm>
        </p:spPr>
        <p:txBody>
          <a:bodyPr>
            <a:normAutofit/>
          </a:bodyPr>
          <a:lstStyle/>
          <a:p>
            <a:r>
              <a:rPr lang="fa-IR" sz="2400" dirty="0">
                <a:cs typeface="B Nazanin" pitchFamily="2" charset="-78"/>
              </a:rPr>
              <a:t>چالشها و عوامل محدود کننده مدیریت پسماندهاي روستائی :</a:t>
            </a:r>
            <a:endParaRPr lang="en-US" sz="2400" dirty="0">
              <a:cs typeface="B Nazanin" pitchFamily="2" charset="-78"/>
            </a:endParaRPr>
          </a:p>
        </p:txBody>
      </p:sp>
      <p:sp>
        <p:nvSpPr>
          <p:cNvPr id="3" name="Content Placeholder 2"/>
          <p:cNvSpPr>
            <a:spLocks noGrp="1"/>
          </p:cNvSpPr>
          <p:nvPr>
            <p:ph idx="1"/>
          </p:nvPr>
        </p:nvSpPr>
        <p:spPr>
          <a:xfrm>
            <a:off x="609600" y="1600200"/>
            <a:ext cx="7924800" cy="4232429"/>
          </a:xfrm>
        </p:spPr>
        <p:txBody>
          <a:bodyPr>
            <a:normAutofit/>
          </a:bodyPr>
          <a:lstStyle/>
          <a:p>
            <a:pPr algn="just" rtl="1"/>
            <a:r>
              <a:rPr lang="fa-IR" sz="1800" dirty="0">
                <a:cs typeface="B Nazanin" pitchFamily="2" charset="-78"/>
              </a:rPr>
              <a:t>مهمترین مشکلات و تنگناها براي مدیریت مناسب پسماندهاي روستائی عبارت است از :</a:t>
            </a:r>
          </a:p>
          <a:p>
            <a:pPr algn="just" rtl="1"/>
            <a:r>
              <a:rPr lang="fa-IR" sz="1800" b="1" dirty="0">
                <a:solidFill>
                  <a:srgbClr val="002060"/>
                </a:solidFill>
                <a:cs typeface="B Nazanin" pitchFamily="2" charset="-78"/>
              </a:rPr>
              <a:t>- مشکلات مالی - مشکلات فنی - مشکلات مدیریتی</a:t>
            </a:r>
          </a:p>
          <a:p>
            <a:pPr algn="just" rtl="1"/>
            <a:r>
              <a:rPr lang="fa-IR" sz="1800" dirty="0">
                <a:solidFill>
                  <a:srgbClr val="0070C0"/>
                </a:solidFill>
                <a:cs typeface="B Nazanin" pitchFamily="2" charset="-78"/>
              </a:rPr>
              <a:t>دفع نهايي پسماندها كه در بيشتر روستاها به صورت تلنبار و سپس سوزاندن است مشكلات عمده اي را براي روستاها بوجود آورده كه كمترين مشكلات آن، فاصله كم محل دفع تا مناطق مسكوني و مجاورت با راههاي عبوري است . همچنين در زمينه محل دفع پسماند در روستاها نيز مطالعه و تحقيق لازم صورت نگرفته است.</a:t>
            </a:r>
          </a:p>
          <a:p>
            <a:pPr algn="just" rtl="1"/>
            <a:r>
              <a:rPr lang="fa-IR" sz="1800" dirty="0">
                <a:cs typeface="B Nazanin" pitchFamily="2" charset="-78"/>
              </a:rPr>
              <a:t>از نظر مرکز مطالعات و خدمات تخصصی شهري و روستائی ، ( 1385 ) مهمترین </a:t>
            </a:r>
            <a:r>
              <a:rPr lang="fa-IR" sz="1800" u="sng" dirty="0">
                <a:cs typeface="B Nazanin" pitchFamily="2" charset="-78"/>
              </a:rPr>
              <a:t>مشکلات مالی </a:t>
            </a:r>
            <a:r>
              <a:rPr lang="fa-IR" sz="1800" dirty="0">
                <a:cs typeface="B Nazanin" pitchFamily="2" charset="-78"/>
              </a:rPr>
              <a:t>شامل </a:t>
            </a:r>
            <a:r>
              <a:rPr lang="fa-IR" sz="1800" dirty="0">
                <a:solidFill>
                  <a:srgbClr val="C00000"/>
                </a:solidFill>
                <a:cs typeface="B Nazanin" pitchFamily="2" charset="-78"/>
              </a:rPr>
              <a:t>بالا بودن هزینه هاي احداث تاسیسات ، درآمد کم روستائیان و محدود بودن امکانات مالی آنها جهت مشارکت در اجراي طرح ها و کمبود اعتبارات دولتی </a:t>
            </a:r>
            <a:r>
              <a:rPr lang="fa-IR" sz="1800" dirty="0">
                <a:cs typeface="B Nazanin" pitchFamily="2" charset="-78"/>
              </a:rPr>
              <a:t>اختصاص یافته به این بخش است. </a:t>
            </a:r>
          </a:p>
          <a:p>
            <a:pPr algn="just" rtl="1"/>
            <a:r>
              <a:rPr lang="fa-IR" sz="1800" dirty="0">
                <a:cs typeface="B Nazanin" pitchFamily="2" charset="-78"/>
              </a:rPr>
              <a:t>همچنین از نظر مصفا ، ( 1386 ) از مهمترین </a:t>
            </a:r>
            <a:r>
              <a:rPr lang="fa-IR" sz="1800" u="sng" dirty="0">
                <a:cs typeface="B Nazanin" pitchFamily="2" charset="-78"/>
              </a:rPr>
              <a:t>مشکلات فنی </a:t>
            </a:r>
            <a:r>
              <a:rPr lang="fa-IR" sz="1800" dirty="0">
                <a:cs typeface="B Nazanin" pitchFamily="2" charset="-78"/>
              </a:rPr>
              <a:t>می توان به </a:t>
            </a:r>
            <a:r>
              <a:rPr lang="fa-IR" sz="1800" dirty="0">
                <a:solidFill>
                  <a:srgbClr val="C00000"/>
                </a:solidFill>
                <a:cs typeface="B Nazanin" pitchFamily="2" charset="-78"/>
              </a:rPr>
              <a:t>پائین بودن میزان فاضلاب تولیدي حاصل از پسماندهاي روستائی و پراکندگی منازل روستائی و مزارع</a:t>
            </a:r>
            <a:r>
              <a:rPr lang="fa-IR" sz="1800" dirty="0">
                <a:cs typeface="B Nazanin" pitchFamily="2" charset="-78"/>
              </a:rPr>
              <a:t> آنها اشاره کرد . </a:t>
            </a:r>
            <a:r>
              <a:rPr lang="fa-IR" sz="1800" dirty="0">
                <a:solidFill>
                  <a:srgbClr val="0070C0"/>
                </a:solidFill>
                <a:cs typeface="B Nazanin" pitchFamily="2" charset="-78"/>
              </a:rPr>
              <a:t>عدم وجود منابع وتسهیلات لازم ، مشکلات مربوط به استخدام و نگهداري افراد ماهر و متخصص براي مدیریت پسماندها در روستاها ، مشکلات مربوط به بهره برداري و نگهداري و سطح آگاهی مردم </a:t>
            </a:r>
            <a:r>
              <a:rPr lang="fa-IR" sz="1800" dirty="0">
                <a:cs typeface="B Nazanin" pitchFamily="2" charset="-78"/>
              </a:rPr>
              <a:t>از </a:t>
            </a:r>
            <a:r>
              <a:rPr lang="fa-IR" sz="1800" u="sng" dirty="0">
                <a:cs typeface="B Nazanin" pitchFamily="2" charset="-78"/>
              </a:rPr>
              <a:t>مشکلات مدیریتی </a:t>
            </a:r>
            <a:r>
              <a:rPr lang="fa-IR" sz="1800" dirty="0">
                <a:cs typeface="B Nazanin" pitchFamily="2" charset="-78"/>
              </a:rPr>
              <a:t>این بخش محسوب می شوند .</a:t>
            </a:r>
            <a:endParaRPr lang="en-US" sz="1800" dirty="0">
              <a:cs typeface="B Nazanin" pitchFamily="2" charset="-78"/>
            </a:endParaRPr>
          </a:p>
        </p:txBody>
      </p:sp>
    </p:spTree>
    <p:extLst>
      <p:ext uri="{BB962C8B-B14F-4D97-AF65-F5344CB8AC3E}">
        <p14:creationId xmlns:p14="http://schemas.microsoft.com/office/powerpoint/2010/main" val="990567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7848600" cy="5261577"/>
          </a:xfrm>
        </p:spPr>
        <p:txBody>
          <a:bodyPr>
            <a:normAutofit/>
          </a:bodyPr>
          <a:lstStyle/>
          <a:p>
            <a:pPr algn="just" rtl="1"/>
            <a:r>
              <a:rPr lang="fa-IR" u="sng" dirty="0">
                <a:cs typeface="B Nazanin" pitchFamily="2" charset="-78"/>
              </a:rPr>
              <a:t>يكي از نقاط ضعف در مديريت پسماند </a:t>
            </a:r>
            <a:r>
              <a:rPr lang="fa-IR" dirty="0">
                <a:cs typeface="B Nazanin" pitchFamily="2" charset="-78"/>
              </a:rPr>
              <a:t>روستاهاي منطقه </a:t>
            </a:r>
            <a:r>
              <a:rPr lang="fa-IR" dirty="0">
                <a:solidFill>
                  <a:srgbClr val="0070C0"/>
                </a:solidFill>
                <a:cs typeface="B Nazanin" pitchFamily="2" charset="-78"/>
              </a:rPr>
              <a:t>پرداخت هزينه ماهانه توسط اهالي روستا به مأموران دهياري</a:t>
            </a:r>
            <a:r>
              <a:rPr lang="fa-IR" dirty="0">
                <a:cs typeface="B Nazanin" pitchFamily="2" charset="-78"/>
              </a:rPr>
              <a:t> است كه باعث مي شود اهالي روستا مشاركت ضعيفي در جمع آوري پسماندها داشته باشند. </a:t>
            </a:r>
          </a:p>
          <a:p>
            <a:pPr algn="just" rtl="1"/>
            <a:endParaRPr lang="fa-IR" dirty="0">
              <a:cs typeface="B Nazanin" pitchFamily="2" charset="-78"/>
            </a:endParaRPr>
          </a:p>
          <a:p>
            <a:pPr algn="just" rtl="1"/>
            <a:r>
              <a:rPr lang="fa-IR" dirty="0">
                <a:cs typeface="B Nazanin" pitchFamily="2" charset="-78"/>
              </a:rPr>
              <a:t>توجه به اين نكته ضروري است كه</a:t>
            </a:r>
            <a:r>
              <a:rPr lang="fa-IR" dirty="0">
                <a:solidFill>
                  <a:srgbClr val="0070C0"/>
                </a:solidFill>
                <a:cs typeface="B Nazanin" pitchFamily="2" charset="-78"/>
              </a:rPr>
              <a:t> هر چه فاصله زماني جمع آوري زباله ها، كوتاهتر </a:t>
            </a:r>
            <a:r>
              <a:rPr lang="fa-IR" dirty="0">
                <a:cs typeface="B Nazanin" pitchFamily="2" charset="-78"/>
              </a:rPr>
              <a:t>باشد، </a:t>
            </a:r>
            <a:r>
              <a:rPr lang="fa-IR" dirty="0">
                <a:solidFill>
                  <a:srgbClr val="0070C0"/>
                </a:solidFill>
                <a:cs typeface="B Nazanin" pitchFamily="2" charset="-78"/>
              </a:rPr>
              <a:t>مدت باقي ماندن زباله در محيط كمتر </a:t>
            </a:r>
            <a:r>
              <a:rPr lang="fa-IR" dirty="0">
                <a:cs typeface="B Nazanin" pitchFamily="2" charset="-78"/>
              </a:rPr>
              <a:t>است . به علاوه، دهياري بايد در خصوص مشاركت مالي روستاييان در تأمين هزينه هاي مربوط به دفع پسماند، شيوه مناسبي در پيش گيرد.</a:t>
            </a:r>
            <a:endParaRPr lang="en-US" dirty="0">
              <a:cs typeface="B Nazanin" pitchFamily="2" charset="-78"/>
            </a:endParaRPr>
          </a:p>
        </p:txBody>
      </p:sp>
    </p:spTree>
    <p:extLst>
      <p:ext uri="{BB962C8B-B14F-4D97-AF65-F5344CB8AC3E}">
        <p14:creationId xmlns:p14="http://schemas.microsoft.com/office/powerpoint/2010/main" val="472570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pPr algn="just" rtl="1"/>
            <a:r>
              <a:rPr lang="fa-IR" sz="2000" dirty="0">
                <a:solidFill>
                  <a:srgbClr val="00B0F0"/>
                </a:solidFill>
                <a:cs typeface="B Davat" pitchFamily="2" charset="-78"/>
              </a:rPr>
              <a:t>ويژگي هاي ضوابط و دستورالعمل هاي پردازش و بازيافت در مناطق روستايي كشور هاي صنعتي</a:t>
            </a:r>
            <a:endParaRPr lang="en-US" sz="2000" dirty="0">
              <a:solidFill>
                <a:srgbClr val="00B0F0"/>
              </a:solidFill>
              <a:cs typeface="B Davat" pitchFamily="2" charset="-78"/>
            </a:endParaRPr>
          </a:p>
        </p:txBody>
      </p:sp>
      <p:sp>
        <p:nvSpPr>
          <p:cNvPr id="3" name="Content Placeholder 2"/>
          <p:cNvSpPr>
            <a:spLocks noGrp="1"/>
          </p:cNvSpPr>
          <p:nvPr>
            <p:ph idx="1"/>
          </p:nvPr>
        </p:nvSpPr>
        <p:spPr>
          <a:xfrm>
            <a:off x="457200" y="1752600"/>
            <a:ext cx="8153400" cy="4572000"/>
          </a:xfrm>
        </p:spPr>
        <p:txBody>
          <a:bodyPr>
            <a:normAutofit/>
          </a:bodyPr>
          <a:lstStyle/>
          <a:p>
            <a:pPr algn="just" rtl="1"/>
            <a:r>
              <a:rPr lang="fa-IR" sz="2000" dirty="0">
                <a:cs typeface="B Nazanin" pitchFamily="2" charset="-78"/>
              </a:rPr>
              <a:t>سيستم هاي مدرن مديريت پسماند جامد شهري و روستايي در كشور هاي صنعتي از اواخر دهة </a:t>
            </a:r>
            <a:r>
              <a:rPr lang="fa-IR" sz="2000" dirty="0">
                <a:solidFill>
                  <a:srgbClr val="FF0000"/>
                </a:solidFill>
                <a:cs typeface="B Nazanin" pitchFamily="2" charset="-78"/>
              </a:rPr>
              <a:t>۱۹۳۰ شكل گرفته و بتدريج رشد كرده است. تا قبل از دهة ۱۹۳۰ ، موضوع اصلي مديريت پسماند جامد دوركردن زوايد از محل سكونت روستايي، يا شهري بوده است. </a:t>
            </a:r>
          </a:p>
          <a:p>
            <a:pPr algn="just" rtl="1"/>
            <a:endParaRPr lang="fa-IR" sz="2000" dirty="0">
              <a:cs typeface="B Nazanin" pitchFamily="2" charset="-78"/>
            </a:endParaRPr>
          </a:p>
          <a:p>
            <a:pPr algn="just" rtl="1"/>
            <a:r>
              <a:rPr lang="fa-IR" sz="2000" dirty="0">
                <a:cs typeface="B Nazanin" pitchFamily="2" charset="-78"/>
              </a:rPr>
              <a:t>عناصر موظف در مديريت پسماند روستايي از سه عنصر موظف در سال ۱۹۳۰ به هشت عنصر موظف در حال حاضر ارتقا پيدا كرده است . اين نشان از پيشرفت و بالارفتن سطح خدمات و استانداردهاي </a:t>
            </a:r>
            <a:r>
              <a:rPr lang="fa-IR" sz="2000" dirty="0">
                <a:solidFill>
                  <a:srgbClr val="FF0000"/>
                </a:solidFill>
                <a:cs typeface="B Nazanin" pitchFamily="2" charset="-78"/>
              </a:rPr>
              <a:t>مديريت پسماند روستايي در كشورهاي صنعتي مي دهد. روستاها به عنوان مكان هايي براي توليد مواد اوليه نقش بسزايي در سلامت و حفظ محيط زيست منطقه دارند</a:t>
            </a:r>
            <a:endParaRPr lang="en-US" sz="2000" dirty="0">
              <a:solidFill>
                <a:srgbClr val="FF0000"/>
              </a:solidFill>
              <a:cs typeface="B Nazanin" pitchFamily="2" charset="-78"/>
            </a:endParaRPr>
          </a:p>
        </p:txBody>
      </p:sp>
    </p:spTree>
    <p:extLst>
      <p:ext uri="{BB962C8B-B14F-4D97-AF65-F5344CB8AC3E}">
        <p14:creationId xmlns:p14="http://schemas.microsoft.com/office/powerpoint/2010/main" val="1168587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862944" cy="838200"/>
          </a:xfrm>
        </p:spPr>
        <p:txBody>
          <a:bodyPr>
            <a:noAutofit/>
          </a:bodyPr>
          <a:lstStyle/>
          <a:p>
            <a:pPr algn="r" rtl="1"/>
            <a:r>
              <a:rPr lang="fa-IR" sz="1800" dirty="0"/>
              <a:t>ويژگي هاي ضوابط و دستور العمل هاي تأسيسات ذخيره، پردازش در مناطق روستايي كشور هاي صنعتي</a:t>
            </a:r>
            <a:br>
              <a:rPr lang="fa-IR" sz="1800" dirty="0"/>
            </a:br>
            <a:endParaRPr lang="en-US" sz="1800" dirty="0"/>
          </a:p>
        </p:txBody>
      </p:sp>
      <p:sp>
        <p:nvSpPr>
          <p:cNvPr id="3" name="Content Placeholder 2"/>
          <p:cNvSpPr>
            <a:spLocks noGrp="1"/>
          </p:cNvSpPr>
          <p:nvPr>
            <p:ph idx="1"/>
          </p:nvPr>
        </p:nvSpPr>
        <p:spPr>
          <a:xfrm>
            <a:off x="533400" y="1524000"/>
            <a:ext cx="8153400" cy="4308629"/>
          </a:xfrm>
        </p:spPr>
        <p:txBody>
          <a:bodyPr>
            <a:normAutofit/>
          </a:bodyPr>
          <a:lstStyle/>
          <a:p>
            <a:pPr algn="just" rtl="1"/>
            <a:r>
              <a:rPr lang="fa-IR" sz="1600" dirty="0"/>
              <a:t>اين دستور العمل ها براي ايجاد حداقل استانداردهاي طراحي، ساخت، نصب، بهره بردا ري و تعميرو نگهداري سيستم هاي دفع، بازيافت و انتقال پسماند ها براي دسترسي اهداف زير تدوين شده است:</a:t>
            </a:r>
          </a:p>
          <a:p>
            <a:pPr algn="just" rtl="1"/>
            <a:r>
              <a:rPr lang="fa-IR" sz="1400" dirty="0"/>
              <a:t>- جلوگيري از آلودگي آبهاي زير زميني وسطحي؛</a:t>
            </a:r>
          </a:p>
          <a:p>
            <a:pPr algn="just" rtl="1"/>
            <a:r>
              <a:rPr lang="fa-IR" sz="1400" dirty="0"/>
              <a:t>-جلوگيري از آلودگي هوا؛</a:t>
            </a:r>
          </a:p>
          <a:p>
            <a:pPr algn="just" rtl="1"/>
            <a:r>
              <a:rPr lang="fa-IR" sz="1400" dirty="0"/>
              <a:t>-جلوگيري از انتشار عوامل بيماري زا؛</a:t>
            </a:r>
          </a:p>
          <a:p>
            <a:pPr algn="just" rtl="1"/>
            <a:r>
              <a:rPr lang="fa-IR" sz="1400" dirty="0"/>
              <a:t>-حفاظت از سلامت و ايمني جامعه؛</a:t>
            </a:r>
          </a:p>
          <a:p>
            <a:pPr algn="just" rtl="1"/>
            <a:r>
              <a:rPr lang="fa-IR" sz="1400" dirty="0"/>
              <a:t>-حفظ منابع طبيعي و</a:t>
            </a:r>
          </a:p>
          <a:p>
            <a:pPr algn="just" rtl="1"/>
            <a:r>
              <a:rPr lang="fa-IR" sz="1400" dirty="0"/>
              <a:t>-حفظ و افزايش استانداردهاي زيست محيطي و زيباشناختي</a:t>
            </a:r>
            <a:r>
              <a:rPr lang="fa-IR" sz="1600" dirty="0"/>
              <a:t>.</a:t>
            </a:r>
            <a:endParaRPr lang="en-US" sz="1600" dirty="0"/>
          </a:p>
        </p:txBody>
      </p:sp>
    </p:spTree>
    <p:extLst>
      <p:ext uri="{BB962C8B-B14F-4D97-AF65-F5344CB8AC3E}">
        <p14:creationId xmlns:p14="http://schemas.microsoft.com/office/powerpoint/2010/main" val="127370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533400"/>
            <a:ext cx="7024744" cy="609600"/>
          </a:xfrm>
        </p:spPr>
        <p:txBody>
          <a:bodyPr>
            <a:normAutofit/>
          </a:bodyPr>
          <a:lstStyle/>
          <a:p>
            <a:pPr algn="r" rtl="1"/>
            <a:r>
              <a:rPr lang="fa-IR" sz="2800" dirty="0">
                <a:solidFill>
                  <a:srgbClr val="00B0F0"/>
                </a:solidFill>
              </a:rPr>
              <a:t>نتيجه گيري</a:t>
            </a:r>
            <a:endParaRPr lang="en-US" sz="2800" dirty="0">
              <a:solidFill>
                <a:srgbClr val="00B0F0"/>
              </a:solidFill>
            </a:endParaRPr>
          </a:p>
        </p:txBody>
      </p:sp>
      <p:sp>
        <p:nvSpPr>
          <p:cNvPr id="3" name="Content Placeholder 2"/>
          <p:cNvSpPr>
            <a:spLocks noGrp="1"/>
          </p:cNvSpPr>
          <p:nvPr>
            <p:ph idx="1"/>
          </p:nvPr>
        </p:nvSpPr>
        <p:spPr>
          <a:xfrm>
            <a:off x="533400" y="1219200"/>
            <a:ext cx="8077200" cy="5257800"/>
          </a:xfrm>
        </p:spPr>
        <p:txBody>
          <a:bodyPr>
            <a:normAutofit/>
          </a:bodyPr>
          <a:lstStyle/>
          <a:p>
            <a:pPr algn="just" rtl="1"/>
            <a:r>
              <a:rPr lang="fa-IR" sz="2000" dirty="0">
                <a:cs typeface="B Nazanin" pitchFamily="2" charset="-78"/>
              </a:rPr>
              <a:t>استانداردها و ضوابط مديريت پسماندهاي روستايي و شهري از بسياري جهات مشابه يكديگرند . اصولا هدف از تهية استانداردها ، رسيدن به وحدت روش و دستورالعملي است كه برنامه هاي مورد نظر، از كيفيت و پذيرش لازم برخوردار شوند. به عبارت ديگر استانداردها و ضوابط، مرجع و بستري را براي نظارت بر نحو ة عملكرد بخش هاي مختلف مديريت پسماند فراهم مي كنند و لزوما ماهيت منطقه اي و تغيير پذير، نخواهند داشت بلكه يكي از خصوصيات بارز يك استاندارد مناسب، تعميم پذيري و قابليت استفاده آن در شرايط مختلف است به گونه اي كه نياز به كمترين تغييرات در هنگام به كارگيري داشته باشند.</a:t>
            </a:r>
          </a:p>
          <a:p>
            <a:pPr algn="just" rtl="1"/>
            <a:r>
              <a:rPr lang="fa-IR" sz="2000" dirty="0">
                <a:cs typeface="B Nazanin" pitchFamily="2" charset="-78"/>
              </a:rPr>
              <a:t>اما آنچه مسلم است در هنگام اجرا و استفاده از استانداردها ممكن است شرايط پيش بيني نشده اي در مورد پروژه ، يا فر ايند خاصي به وجود آيد كه رعايت صد در صدي استانداردها را ميسر نسازد .</a:t>
            </a:r>
          </a:p>
          <a:p>
            <a:pPr algn="just" rtl="1"/>
            <a:r>
              <a:rPr lang="fa-IR" sz="2000" b="1" dirty="0">
                <a:cs typeface="B Mitra"/>
              </a:rPr>
              <a:t>با تكميل قوانين و بهبود سيستم مديريت پسماند مي توان شاهد دو مورد زير بود:</a:t>
            </a:r>
          </a:p>
          <a:p>
            <a:pPr algn="just" rtl="1"/>
            <a:r>
              <a:rPr lang="fa-IR" sz="2000" dirty="0">
                <a:cs typeface="B Mitra"/>
              </a:rPr>
              <a:t>الف- جمع آوري پسماند، دفع كمتر آنها در زمين و حفظ محيط زيست</a:t>
            </a:r>
          </a:p>
          <a:p>
            <a:pPr algn="just" rtl="1"/>
            <a:r>
              <a:rPr lang="fa-IR" sz="2000" dirty="0">
                <a:cs typeface="B Mitra"/>
              </a:rPr>
              <a:t>ب- تفكيك و جداسازي و پردازش و بازيافت با كارايي بالاتر.</a:t>
            </a:r>
            <a:endParaRPr lang="en-US" sz="2000" dirty="0">
              <a:cs typeface="B Nazanin" pitchFamily="2" charset="-78"/>
            </a:endParaRPr>
          </a:p>
        </p:txBody>
      </p:sp>
    </p:spTree>
    <p:extLst>
      <p:ext uri="{BB962C8B-B14F-4D97-AF65-F5344CB8AC3E}">
        <p14:creationId xmlns:p14="http://schemas.microsoft.com/office/powerpoint/2010/main" val="1854208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786744" cy="418064"/>
          </a:xfrm>
        </p:spPr>
        <p:txBody>
          <a:bodyPr>
            <a:normAutofit fontScale="90000"/>
          </a:bodyPr>
          <a:lstStyle/>
          <a:p>
            <a:r>
              <a:rPr lang="fa-IR" sz="2400" b="1" dirty="0"/>
              <a:t>شيوه هاي اجرايي كاهش از مبدأ در روستاهاي كشور</a:t>
            </a:r>
            <a:endParaRPr lang="en-US" sz="2400" b="1" dirty="0"/>
          </a:p>
        </p:txBody>
      </p:sp>
      <p:sp>
        <p:nvSpPr>
          <p:cNvPr id="3" name="Content Placeholder 2"/>
          <p:cNvSpPr>
            <a:spLocks noGrp="1"/>
          </p:cNvSpPr>
          <p:nvPr>
            <p:ph idx="1"/>
          </p:nvPr>
        </p:nvSpPr>
        <p:spPr>
          <a:xfrm>
            <a:off x="609600" y="1143000"/>
            <a:ext cx="7848600" cy="5257800"/>
          </a:xfrm>
        </p:spPr>
        <p:txBody>
          <a:bodyPr/>
          <a:lstStyle/>
          <a:p>
            <a:pPr algn="just" rtl="1"/>
            <a:r>
              <a:rPr lang="fa-IR" dirty="0">
                <a:cs typeface="B Mitra"/>
              </a:rPr>
              <a:t>مطالعات و بررسي هاي وضع موجود سيستم مديريت پسماندهاي روستايي نشان مي دهد كه روشهاي زير را مي توان براي </a:t>
            </a:r>
            <a:r>
              <a:rPr lang="fa-IR" u="sng" dirty="0">
                <a:cs typeface="B Mitra"/>
              </a:rPr>
              <a:t>كاهش از مبدأ </a:t>
            </a:r>
            <a:r>
              <a:rPr lang="fa-IR" dirty="0">
                <a:cs typeface="B Mitra"/>
              </a:rPr>
              <a:t>پسماندهاي روستايي در كشور اعمال كرد:</a:t>
            </a:r>
          </a:p>
          <a:p>
            <a:pPr marL="68580" indent="0" algn="just" rtl="1">
              <a:buNone/>
            </a:pPr>
            <a:r>
              <a:rPr lang="fa-IR" dirty="0">
                <a:solidFill>
                  <a:srgbClr val="00B0F0"/>
                </a:solidFill>
                <a:cs typeface="B Nazanin" pitchFamily="2" charset="-78"/>
              </a:rPr>
              <a:t>۱- جمع آوري توسط افراد دوره گرد</a:t>
            </a:r>
          </a:p>
          <a:p>
            <a:pPr marL="68580" indent="0" algn="just" rtl="1">
              <a:buNone/>
            </a:pPr>
            <a:r>
              <a:rPr lang="fa-IR" dirty="0">
                <a:solidFill>
                  <a:srgbClr val="00B0F0"/>
                </a:solidFill>
                <a:cs typeface="B Nazanin" pitchFamily="2" charset="-78"/>
              </a:rPr>
              <a:t>۲- جمع آوري مواد بازيافتي توسط كارگران دهياري ها</a:t>
            </a:r>
          </a:p>
          <a:p>
            <a:pPr marL="68580" indent="0" algn="just" rtl="1">
              <a:buNone/>
            </a:pPr>
            <a:r>
              <a:rPr lang="fa-IR" dirty="0">
                <a:solidFill>
                  <a:srgbClr val="00B0F0"/>
                </a:solidFill>
                <a:cs typeface="B Nazanin" pitchFamily="2" charset="-78"/>
              </a:rPr>
              <a:t>۳- فروشگاهها و اماكن ويژه</a:t>
            </a:r>
          </a:p>
          <a:p>
            <a:pPr marL="68580" indent="0" algn="just" rtl="1">
              <a:buNone/>
            </a:pPr>
            <a:endParaRPr lang="fa-IR" dirty="0">
              <a:solidFill>
                <a:srgbClr val="00B0F0"/>
              </a:solidFill>
              <a:cs typeface="B Nazanin" pitchFamily="2" charset="-78"/>
            </a:endParaRPr>
          </a:p>
          <a:p>
            <a:pPr marL="68580" indent="0" algn="just" rtl="1">
              <a:buNone/>
            </a:pPr>
            <a:r>
              <a:rPr lang="fa-IR" dirty="0">
                <a:cs typeface="B Mitra"/>
              </a:rPr>
              <a:t>يكي از روشهاي اصولي و مناسب براي جمع آوري مواد قابل ايستگاه </a:t>
            </a:r>
            <a:r>
              <a:rPr lang="fa-IR" dirty="0">
                <a:solidFill>
                  <a:srgbClr val="00B0F0"/>
                </a:solidFill>
                <a:cs typeface="B Mitra"/>
              </a:rPr>
              <a:t>بازيافت، اختصاص فروشگاهها و اماكن ويژه با عنوان </a:t>
            </a:r>
            <a:r>
              <a:rPr lang="fa-IR" dirty="0">
                <a:cs typeface="B Mitra"/>
              </a:rPr>
              <a:t>است. در اين مراكز، مواد را پس از بازرسي تحويل گرفته و در مقابل آن پول ، يا كالاهايي از قبيل محصولات بهداشتي، كيسه هاي زباله و يا مواد حاصل از بازيافت (محصولات بازيافتي ) به مردم تحويل مي دهند. اين روش نه فقط </a:t>
            </a:r>
            <a:r>
              <a:rPr lang="fa-IR" u="sng" dirty="0">
                <a:cs typeface="B Mitra"/>
              </a:rPr>
              <a:t>هزينة جداسازي و حمل مواد را كاهش مي دهد </a:t>
            </a:r>
            <a:r>
              <a:rPr lang="fa-IR" dirty="0">
                <a:cs typeface="B Mitra"/>
              </a:rPr>
              <a:t>بلكه از </a:t>
            </a:r>
            <a:r>
              <a:rPr lang="fa-IR" u="sng" dirty="0">
                <a:cs typeface="B Mitra"/>
              </a:rPr>
              <a:t>مشاركت مردم </a:t>
            </a:r>
            <a:r>
              <a:rPr lang="fa-IR" dirty="0">
                <a:cs typeface="B Mitra"/>
              </a:rPr>
              <a:t>در كار نيز بهره مي جويد.</a:t>
            </a:r>
            <a:endParaRPr lang="en-US" dirty="0"/>
          </a:p>
          <a:p>
            <a:pPr marL="68580" indent="0" algn="just" rtl="1">
              <a:buNone/>
            </a:pPr>
            <a:endParaRPr lang="fa-IR" dirty="0">
              <a:solidFill>
                <a:srgbClr val="00B0F0"/>
              </a:solidFill>
              <a:cs typeface="B Nazanin" pitchFamily="2" charset="-78"/>
            </a:endParaRPr>
          </a:p>
        </p:txBody>
      </p:sp>
    </p:spTree>
    <p:extLst>
      <p:ext uri="{BB962C8B-B14F-4D97-AF65-F5344CB8AC3E}">
        <p14:creationId xmlns:p14="http://schemas.microsoft.com/office/powerpoint/2010/main" val="3725424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5800" y="762000"/>
            <a:ext cx="7696200" cy="5715000"/>
          </a:xfrm>
        </p:spPr>
        <p:txBody>
          <a:bodyPr>
            <a:noAutofit/>
          </a:bodyPr>
          <a:lstStyle/>
          <a:p>
            <a:pPr algn="just" rtl="1"/>
            <a:r>
              <a:rPr lang="fa-IR" dirty="0">
                <a:cs typeface="B Mitra"/>
              </a:rPr>
              <a:t>معمولاَ از طرف دهياري ، يا متوليان</a:t>
            </a:r>
            <a:r>
              <a:rPr lang="en-US" dirty="0">
                <a:cs typeface="B Mitra"/>
              </a:rPr>
              <a:t> </a:t>
            </a:r>
            <a:r>
              <a:rPr lang="fa-IR" dirty="0">
                <a:cs typeface="B Mitra"/>
              </a:rPr>
              <a:t>مديريت پسماند، تسهيلات و تمهيدات خاصي به منظور پيشبرد</a:t>
            </a:r>
            <a:r>
              <a:rPr lang="en-US" dirty="0">
                <a:cs typeface="B Mitra"/>
              </a:rPr>
              <a:t> </a:t>
            </a:r>
            <a:r>
              <a:rPr lang="fa-IR" dirty="0">
                <a:cs typeface="B Mitra"/>
              </a:rPr>
              <a:t>بهينة طرح تفكيك و ترغيب مردم انجام مي شود كه معمول ترين آنها عبارتند از</a:t>
            </a:r>
            <a:r>
              <a:rPr lang="fa-IR" dirty="0">
                <a:latin typeface="Times New Roman"/>
                <a:cs typeface="Times New Roman"/>
              </a:rPr>
              <a:t>:</a:t>
            </a:r>
          </a:p>
          <a:p>
            <a:pPr algn="just" rtl="1"/>
            <a:r>
              <a:rPr lang="fa-IR" dirty="0">
                <a:cs typeface="B Mitra"/>
              </a:rPr>
              <a:t>الف: تعيين سطل هاي مختلف زباله براي جمع آوري مواد تفكيك شده</a:t>
            </a:r>
          </a:p>
          <a:p>
            <a:pPr algn="just" rtl="1"/>
            <a:r>
              <a:rPr lang="fa-IR" dirty="0">
                <a:cs typeface="B Mitra"/>
              </a:rPr>
              <a:t>ب: دادن كيسه ها يا ظروف رايگان و در رنگهاي مختلف براي تفكيك انواع مواد قابل بازيافت به خانواده ها . </a:t>
            </a:r>
            <a:endParaRPr lang="en-US" dirty="0">
              <a:cs typeface="B Mitra"/>
            </a:endParaRPr>
          </a:p>
          <a:p>
            <a:pPr algn="just" rtl="1"/>
            <a:r>
              <a:rPr lang="fa-IR" dirty="0">
                <a:solidFill>
                  <a:srgbClr val="FF0000"/>
                </a:solidFill>
                <a:cs typeface="B Mitra"/>
              </a:rPr>
              <a:t>اين روش</a:t>
            </a:r>
            <a:r>
              <a:rPr lang="en-US" dirty="0">
                <a:solidFill>
                  <a:srgbClr val="FF0000"/>
                </a:solidFill>
                <a:cs typeface="B Mitra"/>
              </a:rPr>
              <a:t> </a:t>
            </a:r>
            <a:r>
              <a:rPr lang="fa-IR" dirty="0">
                <a:solidFill>
                  <a:srgbClr val="FF0000"/>
                </a:solidFill>
                <a:cs typeface="B Mitra"/>
              </a:rPr>
              <a:t>داراي مزاياي زيادي خواهد بود كه از آن جمله مي توان به موارد ذيل اشاره كرد</a:t>
            </a:r>
            <a:r>
              <a:rPr lang="fa-IR" dirty="0">
                <a:solidFill>
                  <a:srgbClr val="FF0000"/>
                </a:solidFill>
                <a:latin typeface="Times New Roman"/>
                <a:cs typeface="Times New Roman"/>
              </a:rPr>
              <a:t>:</a:t>
            </a:r>
          </a:p>
          <a:p>
            <a:pPr algn="just" rtl="1"/>
            <a:r>
              <a:rPr lang="fa-IR" dirty="0">
                <a:cs typeface="B Mitra"/>
              </a:rPr>
              <a:t>۱ </a:t>
            </a:r>
            <a:r>
              <a:rPr lang="fa-IR" dirty="0">
                <a:latin typeface="Times New Roman"/>
                <a:cs typeface="Times New Roman"/>
              </a:rPr>
              <a:t>-</a:t>
            </a:r>
            <a:r>
              <a:rPr lang="fa-IR" dirty="0">
                <a:latin typeface="Times New Roman"/>
                <a:cs typeface="B Mitra"/>
              </a:rPr>
              <a:t>كاهش هزينه هاي جمع آوري ، جداسازي و حمل و نقل زباله تا حدود ۵۰</a:t>
            </a:r>
            <a:r>
              <a:rPr lang="en-US" dirty="0">
                <a:latin typeface="Times New Roman"/>
                <a:cs typeface="B Mitra"/>
              </a:rPr>
              <a:t> </a:t>
            </a:r>
            <a:r>
              <a:rPr lang="fa-IR" dirty="0">
                <a:latin typeface="Times New Roman"/>
                <a:cs typeface="B Mitra"/>
              </a:rPr>
              <a:t>درصد</a:t>
            </a:r>
          </a:p>
          <a:p>
            <a:pPr algn="just" rtl="1"/>
            <a:r>
              <a:rPr lang="fa-IR" dirty="0">
                <a:cs typeface="B Mitra"/>
              </a:rPr>
              <a:t>۲ </a:t>
            </a:r>
            <a:r>
              <a:rPr lang="fa-IR" dirty="0">
                <a:latin typeface="Times New Roman"/>
                <a:cs typeface="Times New Roman"/>
              </a:rPr>
              <a:t>-</a:t>
            </a:r>
            <a:r>
              <a:rPr lang="fa-IR" dirty="0">
                <a:latin typeface="Times New Roman"/>
                <a:cs typeface="B Mitra"/>
              </a:rPr>
              <a:t>كاهش آلودگي و پراكندگي زباله </a:t>
            </a:r>
          </a:p>
          <a:p>
            <a:pPr algn="just" rtl="1"/>
            <a:r>
              <a:rPr lang="fa-IR" dirty="0">
                <a:cs typeface="B Mitra"/>
              </a:rPr>
              <a:t>۳</a:t>
            </a:r>
            <a:r>
              <a:rPr lang="fa-IR" dirty="0">
                <a:latin typeface="Times New Roman"/>
                <a:cs typeface="Times New Roman"/>
              </a:rPr>
              <a:t>- </a:t>
            </a:r>
            <a:r>
              <a:rPr lang="fa-IR" dirty="0">
                <a:latin typeface="Times New Roman"/>
                <a:cs typeface="B Mitra"/>
              </a:rPr>
              <a:t>تميز ماندن مواد بازيافتي به علت عدم تماس با زباله هاي </a:t>
            </a:r>
            <a:r>
              <a:rPr lang="fa-IR" dirty="0">
                <a:cs typeface="B Mitra"/>
              </a:rPr>
              <a:t>ديگر.</a:t>
            </a:r>
            <a:endParaRPr lang="en-US" dirty="0"/>
          </a:p>
        </p:txBody>
      </p:sp>
    </p:spTree>
    <p:extLst>
      <p:ext uri="{BB962C8B-B14F-4D97-AF65-F5344CB8AC3E}">
        <p14:creationId xmlns:p14="http://schemas.microsoft.com/office/powerpoint/2010/main" val="29902070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b="1" dirty="0">
                <a:cs typeface="B Mitra"/>
              </a:rPr>
              <a:t>بنابراين به طور خلاصه مي توان گفت تفكيك در مبدأ توليد، عملي ترين، بهترين، اقتصادي ترين و بهداشتي ترين روش بازيافت مواد به شمار مي آيد كه البته موفقيت آن بستگي زيادي به آموزش ، تبلیغ و تشویق مردم دارد</a:t>
            </a:r>
            <a:endParaRPr lang="en-US" b="1" dirty="0"/>
          </a:p>
        </p:txBody>
      </p:sp>
    </p:spTree>
    <p:extLst>
      <p:ext uri="{BB962C8B-B14F-4D97-AF65-F5344CB8AC3E}">
        <p14:creationId xmlns:p14="http://schemas.microsoft.com/office/powerpoint/2010/main" val="1065207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492" y="1447800"/>
            <a:ext cx="6777317" cy="4384829"/>
          </a:xfrm>
        </p:spPr>
        <p:txBody>
          <a:bodyPr/>
          <a:lstStyle/>
          <a:p>
            <a:pPr marL="68580" indent="0">
              <a:buNone/>
            </a:pPr>
            <a:endParaRPr lang="fa-IR" dirty="0"/>
          </a:p>
        </p:txBody>
      </p:sp>
      <p:sp>
        <p:nvSpPr>
          <p:cNvPr id="4" name="Rectangle 3"/>
          <p:cNvSpPr/>
          <p:nvPr/>
        </p:nvSpPr>
        <p:spPr>
          <a:xfrm>
            <a:off x="1219200" y="2057400"/>
            <a:ext cx="6553200" cy="1938992"/>
          </a:xfrm>
          <a:prstGeom prst="rect">
            <a:avLst/>
          </a:prstGeom>
        </p:spPr>
        <p:txBody>
          <a:bodyPr wrap="square">
            <a:spAutoFit/>
          </a:bodyPr>
          <a:lstStyle/>
          <a:p>
            <a:pPr algn="ctr">
              <a:lnSpc>
                <a:spcPct val="150000"/>
              </a:lnSpc>
            </a:pPr>
            <a:r>
              <a:rPr lang="fa-IR" sz="4000" b="1" dirty="0">
                <a:solidFill>
                  <a:srgbClr val="FF0000"/>
                </a:solidFill>
                <a:latin typeface="SimSun-ExtB" pitchFamily="49" charset="-122"/>
                <a:ea typeface="SimSun-ExtB" pitchFamily="49" charset="-122"/>
                <a:cs typeface="B Titr" pitchFamily="2" charset="-78"/>
              </a:rPr>
              <a:t>ضرورت مدیریت پسماند در مناطق روستایی</a:t>
            </a:r>
            <a:endParaRPr lang="fa-IR" sz="4000" dirty="0">
              <a:solidFill>
                <a:srgbClr val="FF0000"/>
              </a:solidFill>
              <a:latin typeface="SimSun-ExtB" pitchFamily="49" charset="-122"/>
              <a:ea typeface="SimSun-ExtB" pitchFamily="49" charset="-122"/>
              <a:cs typeface="B Titr" pitchFamily="2" charset="-78"/>
            </a:endParaRPr>
          </a:p>
        </p:txBody>
      </p:sp>
    </p:spTree>
    <p:extLst>
      <p:ext uri="{BB962C8B-B14F-4D97-AF65-F5344CB8AC3E}">
        <p14:creationId xmlns:p14="http://schemas.microsoft.com/office/powerpoint/2010/main" val="3459001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rtl="1"/>
            <a:r>
              <a:rPr lang="fa-IR" sz="2000" b="1" dirty="0">
                <a:cs typeface="B Titr"/>
              </a:rPr>
              <a:t>ظروف ذخيره در محل پسماندهاي روستايي</a:t>
            </a:r>
          </a:p>
          <a:p>
            <a:pPr algn="just" rtl="1"/>
            <a:r>
              <a:rPr lang="fa-IR" dirty="0">
                <a:cs typeface="B Mitra"/>
              </a:rPr>
              <a:t>يكي ديگر از موارد مهم و اساسي در تدوين دستورالعمل هاي مديريت پسماند روستايي شناختن روشهاي ذخيره در محل پسماندها است. در اكثر روستاهاي ايران ظروف ذخيره در محل عبارتند از :</a:t>
            </a:r>
          </a:p>
          <a:p>
            <a:pPr algn="just" rtl="1"/>
            <a:r>
              <a:rPr lang="fa-IR" dirty="0">
                <a:solidFill>
                  <a:srgbClr val="00B0F0"/>
                </a:solidFill>
                <a:cs typeface="B Mitra"/>
              </a:rPr>
              <a:t>كيسه پلاستيكي، پيت هاي حلبي و سطل هاي پلاستيك .</a:t>
            </a:r>
            <a:endParaRPr lang="en-US" dirty="0">
              <a:solidFill>
                <a:srgbClr val="00B0F0"/>
              </a:solidFill>
            </a:endParaRPr>
          </a:p>
        </p:txBody>
      </p:sp>
    </p:spTree>
    <p:extLst>
      <p:ext uri="{BB962C8B-B14F-4D97-AF65-F5344CB8AC3E}">
        <p14:creationId xmlns:p14="http://schemas.microsoft.com/office/powerpoint/2010/main" val="1173718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rtl="1"/>
            <a:r>
              <a:rPr lang="fa-IR" sz="2800" dirty="0">
                <a:cs typeface="B Mitra"/>
              </a:rPr>
              <a:t>از سه روش زير مي توان براي ذخيره در محل پسماندهاي روستايي استفاده كرد:</a:t>
            </a:r>
          </a:p>
          <a:p>
            <a:pPr algn="just" rtl="1"/>
            <a:r>
              <a:rPr lang="fa-IR" sz="2800" dirty="0">
                <a:solidFill>
                  <a:srgbClr val="00B0F0"/>
                </a:solidFill>
                <a:cs typeface="B Mitra"/>
              </a:rPr>
              <a:t>۱- سيستم جعبة سبز؛</a:t>
            </a:r>
          </a:p>
          <a:p>
            <a:pPr algn="just" rtl="1"/>
            <a:r>
              <a:rPr lang="fa-IR" sz="2800" dirty="0">
                <a:solidFill>
                  <a:srgbClr val="00B0F0"/>
                </a:solidFill>
                <a:cs typeface="B Mitra"/>
              </a:rPr>
              <a:t>۲- مراكز تسهيلات </a:t>
            </a:r>
            <a:r>
              <a:rPr lang="fa-IR" sz="2800" dirty="0" err="1">
                <a:solidFill>
                  <a:srgbClr val="00B0F0"/>
                </a:solidFill>
                <a:cs typeface="B Mitra"/>
              </a:rPr>
              <a:t>روستايي</a:t>
            </a:r>
            <a:r>
              <a:rPr lang="fa-IR" sz="2800" dirty="0">
                <a:solidFill>
                  <a:srgbClr val="00B0F0"/>
                </a:solidFill>
                <a:cs typeface="B Mitra"/>
              </a:rPr>
              <a:t> </a:t>
            </a:r>
            <a:endParaRPr lang="en-US" sz="2800">
              <a:solidFill>
                <a:srgbClr val="00B0F0"/>
              </a:solidFill>
              <a:cs typeface="B Mitra"/>
            </a:endParaRPr>
          </a:p>
          <a:p>
            <a:pPr algn="just" rtl="1"/>
            <a:r>
              <a:rPr lang="fa-IR" sz="2800">
                <a:solidFill>
                  <a:srgbClr val="00B0F0"/>
                </a:solidFill>
                <a:latin typeface="Symbol"/>
                <a:cs typeface="B Mitra"/>
              </a:rPr>
              <a:t>۳- </a:t>
            </a:r>
            <a:r>
              <a:rPr lang="fa-IR" sz="2800" dirty="0">
                <a:solidFill>
                  <a:srgbClr val="00B0F0"/>
                </a:solidFill>
                <a:latin typeface="Symbol"/>
                <a:cs typeface="B Mitra"/>
              </a:rPr>
              <a:t>جمع آوري منزل به منزل</a:t>
            </a:r>
            <a:endParaRPr lang="en-US" sz="2800" dirty="0">
              <a:solidFill>
                <a:srgbClr val="00B0F0"/>
              </a:solidFill>
            </a:endParaRPr>
          </a:p>
        </p:txBody>
      </p:sp>
    </p:spTree>
    <p:extLst>
      <p:ext uri="{BB962C8B-B14F-4D97-AF65-F5344CB8AC3E}">
        <p14:creationId xmlns:p14="http://schemas.microsoft.com/office/powerpoint/2010/main" val="4253031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b="1" dirty="0">
                <a:cs typeface="B Titr"/>
              </a:rPr>
              <a:t>روشهاي جمع آوري مواد بازيافتي</a:t>
            </a:r>
            <a:br>
              <a:rPr lang="fa-IR" b="1" dirty="0">
                <a:cs typeface="B Titr"/>
              </a:rPr>
            </a:br>
            <a:endParaRPr lang="en-US" dirty="0"/>
          </a:p>
        </p:txBody>
      </p:sp>
      <p:sp>
        <p:nvSpPr>
          <p:cNvPr id="3" name="Content Placeholder 2"/>
          <p:cNvSpPr>
            <a:spLocks noGrp="1"/>
          </p:cNvSpPr>
          <p:nvPr>
            <p:ph idx="1"/>
          </p:nvPr>
        </p:nvSpPr>
        <p:spPr>
          <a:xfrm>
            <a:off x="990600" y="1905000"/>
            <a:ext cx="7262308" cy="4232429"/>
          </a:xfrm>
        </p:spPr>
        <p:txBody>
          <a:bodyPr/>
          <a:lstStyle/>
          <a:p>
            <a:pPr algn="just" rtl="1"/>
            <a:r>
              <a:rPr lang="fa-IR" dirty="0">
                <a:cs typeface="B Mitra"/>
              </a:rPr>
              <a:t>روش جمع آوري مواد قابل بازيافت مهم ترين عاملي است كه اجراي موفقيت آميز عمليات را امك ان پذير مي كند. سيستم جمع آوري بايد طوري انتخاب شود كه مطابق سقف بودجه جامعه باشد و بيشترين كارا يي را داشته باشد . يكي از اهداف مهم در انتخاب سيستم جمع آوري، رسيدن به ماكزيمم ميزان مواد بازيافتي است</a:t>
            </a:r>
          </a:p>
          <a:p>
            <a:pPr algn="just" rtl="1"/>
            <a:endParaRPr lang="fa-IR" dirty="0">
              <a:cs typeface="B Mitra"/>
            </a:endParaRPr>
          </a:p>
          <a:p>
            <a:pPr algn="just" rtl="1"/>
            <a:r>
              <a:rPr lang="fa-IR" dirty="0">
                <a:cs typeface="B Mitra"/>
              </a:rPr>
              <a:t>روشهاي جمع آوري مواد بازيافتي متداول كه مي توانند در روستاهاي كشور مورد استفاده قرار گيرند عبارتند از : اندازگاه ؛ مركز بازخريد و جمع آوري از كنار جداول خيابان ها (در صورتي كه آلوده نباشد)</a:t>
            </a:r>
            <a:endParaRPr lang="en-US" dirty="0"/>
          </a:p>
        </p:txBody>
      </p:sp>
    </p:spTree>
    <p:extLst>
      <p:ext uri="{BB962C8B-B14F-4D97-AF65-F5344CB8AC3E}">
        <p14:creationId xmlns:p14="http://schemas.microsoft.com/office/powerpoint/2010/main" val="436273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024744" cy="1143000"/>
          </a:xfrm>
        </p:spPr>
        <p:txBody>
          <a:bodyPr/>
          <a:lstStyle/>
          <a:p>
            <a:endParaRPr lang="en-US" dirty="0"/>
          </a:p>
        </p:txBody>
      </p:sp>
      <p:sp>
        <p:nvSpPr>
          <p:cNvPr id="3" name="Content Placeholder 2"/>
          <p:cNvSpPr>
            <a:spLocks noGrp="1"/>
          </p:cNvSpPr>
          <p:nvPr>
            <p:ph idx="1"/>
          </p:nvPr>
        </p:nvSpPr>
        <p:spPr>
          <a:xfrm>
            <a:off x="864646" y="1676400"/>
            <a:ext cx="7414708" cy="4765829"/>
          </a:xfrm>
        </p:spPr>
        <p:txBody>
          <a:bodyPr>
            <a:normAutofit/>
          </a:bodyPr>
          <a:lstStyle/>
          <a:p>
            <a:pPr algn="just" rtl="1"/>
            <a:r>
              <a:rPr lang="fa-IR" dirty="0">
                <a:cs typeface="B Nazanin" panose="00000400000000000000" pitchFamily="2" charset="-78"/>
              </a:rPr>
              <a:t>به طور كلي بايد مبناي جمع آوري پسماندهاي خشك ، يا مواد قابل بازيافت به صورت يك بار در هفته قرار داده شود .</a:t>
            </a:r>
          </a:p>
          <a:p>
            <a:pPr algn="just" rtl="1"/>
            <a:endParaRPr lang="fa-IR" dirty="0">
              <a:cs typeface="B Nazanin" panose="00000400000000000000" pitchFamily="2" charset="-78"/>
            </a:endParaRPr>
          </a:p>
          <a:p>
            <a:pPr algn="just" rtl="1"/>
            <a:endParaRPr lang="fa-IR" dirty="0">
              <a:cs typeface="B Nazanin" panose="00000400000000000000" pitchFamily="2" charset="-78"/>
            </a:endParaRPr>
          </a:p>
          <a:p>
            <a:pPr algn="just" rtl="1"/>
            <a:r>
              <a:rPr lang="fa-IR" dirty="0">
                <a:cs typeface="B Nazanin" panose="00000400000000000000" pitchFamily="2" charset="-78"/>
              </a:rPr>
              <a:t>در مورد مكان هاي تجاري، رستوران ها، مناطق گردشگري، سازمان ها و نهادها، در صورتي كه حجم پسماند هاي توليد شده اعم از خشك ، يا تر به اندازه اي باشد كه تناوب جمع آوري يك بار در هفته نتواند جواب گويي ايمني و بهداشت منطقه باشد، بايد زيرساخت هايي فراهم بشود تا مديريت پسماند روستايي در هر منطقه بتواندسطح مناسب تر خدمات را به آنها ارائه دهد .</a:t>
            </a:r>
            <a:endParaRPr lang="en-US" dirty="0">
              <a:cs typeface="B Nazanin" panose="00000400000000000000" pitchFamily="2" charset="-78"/>
            </a:endParaRPr>
          </a:p>
        </p:txBody>
      </p:sp>
    </p:spTree>
    <p:extLst>
      <p:ext uri="{BB962C8B-B14F-4D97-AF65-F5344CB8AC3E}">
        <p14:creationId xmlns:p14="http://schemas.microsoft.com/office/powerpoint/2010/main" val="20409770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2657"/>
            <a:ext cx="7024744" cy="1143000"/>
          </a:xfrm>
        </p:spPr>
        <p:txBody>
          <a:bodyPr>
            <a:normAutofit/>
          </a:bodyPr>
          <a:lstStyle/>
          <a:p>
            <a:pPr algn="just" rtl="1"/>
            <a:r>
              <a:rPr lang="fa-IR" sz="2000" b="1" dirty="0">
                <a:cs typeface="B Nazanin" pitchFamily="2" charset="-78"/>
              </a:rPr>
              <a:t>جذب مشارکت مردم در مدیریت پسماندهاي روستائی :</a:t>
            </a:r>
            <a:endParaRPr lang="en-US" sz="2000" b="1" dirty="0">
              <a:cs typeface="B Nazanin" pitchFamily="2" charset="-78"/>
            </a:endParaRPr>
          </a:p>
        </p:txBody>
      </p:sp>
      <p:sp>
        <p:nvSpPr>
          <p:cNvPr id="3" name="Content Placeholder 2"/>
          <p:cNvSpPr>
            <a:spLocks noGrp="1"/>
          </p:cNvSpPr>
          <p:nvPr>
            <p:ph idx="1"/>
          </p:nvPr>
        </p:nvSpPr>
        <p:spPr>
          <a:xfrm>
            <a:off x="457200" y="1295400"/>
            <a:ext cx="8153400" cy="5181600"/>
          </a:xfrm>
          <a:solidFill>
            <a:schemeClr val="bg1"/>
          </a:solidFill>
        </p:spPr>
        <p:txBody>
          <a:bodyPr>
            <a:normAutofit/>
          </a:bodyPr>
          <a:lstStyle/>
          <a:p>
            <a:pPr algn="just" rtl="1"/>
            <a:r>
              <a:rPr lang="fa-IR" dirty="0">
                <a:cs typeface="B Nazanin" pitchFamily="2" charset="-78"/>
              </a:rPr>
              <a:t>منظور از </a:t>
            </a:r>
            <a:r>
              <a:rPr lang="fa-IR" b="1" dirty="0">
                <a:cs typeface="B Nazanin" pitchFamily="2" charset="-78"/>
              </a:rPr>
              <a:t>مشارکت مردم در مدیریت روستائی </a:t>
            </a:r>
            <a:r>
              <a:rPr lang="fa-IR" dirty="0">
                <a:cs typeface="B Nazanin" pitchFamily="2" charset="-78"/>
              </a:rPr>
              <a:t>عبارتست از کنش متقابلی که بین </a:t>
            </a:r>
            <a:r>
              <a:rPr lang="fa-IR" dirty="0">
                <a:solidFill>
                  <a:srgbClr val="00B0F0"/>
                </a:solidFill>
                <a:cs typeface="B Nazanin" pitchFamily="2" charset="-78"/>
              </a:rPr>
              <a:t>متولیان</a:t>
            </a:r>
            <a:r>
              <a:rPr lang="fa-IR" dirty="0">
                <a:cs typeface="B Nazanin" pitchFamily="2" charset="-78"/>
              </a:rPr>
              <a:t> </a:t>
            </a:r>
            <a:r>
              <a:rPr lang="fa-IR" dirty="0">
                <a:solidFill>
                  <a:srgbClr val="00B0F0"/>
                </a:solidFill>
                <a:cs typeface="B Nazanin" pitchFamily="2" charset="-78"/>
              </a:rPr>
              <a:t>مدیریت روستائی </a:t>
            </a:r>
            <a:r>
              <a:rPr lang="fa-IR" dirty="0">
                <a:cs typeface="B Nazanin" pitchFamily="2" charset="-78"/>
              </a:rPr>
              <a:t>و </a:t>
            </a:r>
            <a:r>
              <a:rPr lang="fa-IR" dirty="0">
                <a:solidFill>
                  <a:srgbClr val="00B0F0"/>
                </a:solidFill>
                <a:cs typeface="B Nazanin" pitchFamily="2" charset="-78"/>
              </a:rPr>
              <a:t>روستائیان یا ذینفعان طرح هاي توسعه اي </a:t>
            </a:r>
            <a:r>
              <a:rPr lang="fa-IR" dirty="0">
                <a:cs typeface="B Nazanin" pitchFamily="2" charset="-78"/>
              </a:rPr>
              <a:t>به وقوع می پیوندد ، بگونه اي که روستائیان آگاهانه و از روي اراده و میل و با حمایت و مدیریت کارگزاران دولتی در تمامی سطوح و مراحل تدوین و اجراي برنامه ها و طرح هاي توسعه شرکت فعال داشته باشند . </a:t>
            </a:r>
          </a:p>
          <a:p>
            <a:pPr algn="just" rtl="1"/>
            <a:endParaRPr lang="fa-IR" dirty="0">
              <a:cs typeface="B Nazanin" pitchFamily="2" charset="-78"/>
            </a:endParaRPr>
          </a:p>
          <a:p>
            <a:pPr algn="just" rtl="1"/>
            <a:r>
              <a:rPr lang="fa-IR" dirty="0">
                <a:cs typeface="B Nazanin" pitchFamily="2" charset="-78"/>
              </a:rPr>
              <a:t>بنابراین جلب مشارکت هاي مردمی در تمامی مراحل تصمیم گیري ، برنامه ریزي ، اجرا و بهره برداري از پروژه هاي عمرانی در زمینه مدیریت پسماندهاي روستائی امري ضروري است.</a:t>
            </a:r>
            <a:endParaRPr lang="en-US" dirty="0">
              <a:cs typeface="B Nazanin" pitchFamily="2" charset="-78"/>
            </a:endParaRPr>
          </a:p>
        </p:txBody>
      </p:sp>
    </p:spTree>
    <p:extLst>
      <p:ext uri="{BB962C8B-B14F-4D97-AF65-F5344CB8AC3E}">
        <p14:creationId xmlns:p14="http://schemas.microsoft.com/office/powerpoint/2010/main" val="2814659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7924800" cy="5638800"/>
          </a:xfrm>
        </p:spPr>
        <p:txBody>
          <a:bodyPr>
            <a:normAutofit/>
          </a:bodyPr>
          <a:lstStyle/>
          <a:p>
            <a:pPr algn="just" rtl="1"/>
            <a:r>
              <a:rPr lang="fa-IR" b="1" dirty="0">
                <a:cs typeface="B Nazanin" pitchFamily="2" charset="-78"/>
              </a:rPr>
              <a:t>اهداف جذب مشارکت مردم در مدیریت پسماندهاي روستائی :</a:t>
            </a:r>
          </a:p>
          <a:p>
            <a:pPr algn="just" rtl="1"/>
            <a:r>
              <a:rPr lang="fa-IR" dirty="0">
                <a:cs typeface="B Nazanin" pitchFamily="2" charset="-78"/>
              </a:rPr>
              <a:t>فعالیت مردم در راستاي بهبود و افزایش کارائی و عملکرد فرآیند که ممکن است بصورت خودجوش و داوطلبانه و یا با اعمال و روشهاي مختلف جذب و هماهنگ نمودن آنها باشد را مشارکت مردمی گویند . بر این اساس اهداف جلب مشارکت هاي مردمی را در امر مدیریت پسماندها عبارتند از :</a:t>
            </a:r>
          </a:p>
          <a:p>
            <a:pPr algn="just" rtl="1"/>
            <a:r>
              <a:rPr lang="fa-IR" sz="2000" dirty="0">
                <a:solidFill>
                  <a:srgbClr val="002060"/>
                </a:solidFill>
                <a:cs typeface="B Zar" pitchFamily="2" charset="-78"/>
              </a:rPr>
              <a:t>1 - کاهش تولید پسماندها در مبدا</a:t>
            </a:r>
          </a:p>
          <a:p>
            <a:pPr algn="just" rtl="1"/>
            <a:r>
              <a:rPr lang="fa-IR" sz="2000" dirty="0">
                <a:solidFill>
                  <a:srgbClr val="002060"/>
                </a:solidFill>
                <a:cs typeface="B Zar" pitchFamily="2" charset="-78"/>
              </a:rPr>
              <a:t>2 - تفکیک از مبدا پسماندها</a:t>
            </a:r>
          </a:p>
          <a:p>
            <a:pPr algn="just" rtl="1"/>
            <a:r>
              <a:rPr lang="fa-IR" sz="2000" dirty="0">
                <a:solidFill>
                  <a:srgbClr val="002060"/>
                </a:solidFill>
                <a:cs typeface="B Zar" pitchFamily="2" charset="-78"/>
              </a:rPr>
              <a:t>3 - کمک به سیستم جمع آوري و حمل و نقل پسماندها</a:t>
            </a:r>
          </a:p>
          <a:p>
            <a:pPr algn="just" rtl="1"/>
            <a:r>
              <a:rPr lang="fa-IR" sz="2000" dirty="0">
                <a:solidFill>
                  <a:srgbClr val="002060"/>
                </a:solidFill>
                <a:cs typeface="B Zar" pitchFamily="2" charset="-78"/>
              </a:rPr>
              <a:t>4 - کاهش تولید مواد زاید خطرناك در مبدا</a:t>
            </a:r>
          </a:p>
          <a:p>
            <a:pPr algn="just" rtl="1"/>
            <a:r>
              <a:rPr lang="fa-IR" sz="2000" dirty="0">
                <a:solidFill>
                  <a:srgbClr val="002060"/>
                </a:solidFill>
                <a:cs typeface="B Zar" pitchFamily="2" charset="-78"/>
              </a:rPr>
              <a:t>5 - سوق دادن مردم به سمت تولید هرچه کمتر مواد غیرقابل تجزیه پذیر</a:t>
            </a:r>
            <a:endParaRPr lang="en-US" sz="2000" dirty="0">
              <a:solidFill>
                <a:srgbClr val="002060"/>
              </a:solidFill>
              <a:cs typeface="B Zar" pitchFamily="2" charset="-78"/>
            </a:endParaRPr>
          </a:p>
        </p:txBody>
      </p:sp>
    </p:spTree>
    <p:extLst>
      <p:ext uri="{BB962C8B-B14F-4D97-AF65-F5344CB8AC3E}">
        <p14:creationId xmlns:p14="http://schemas.microsoft.com/office/powerpoint/2010/main" val="41696434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304800"/>
            <a:ext cx="7024744" cy="1143000"/>
          </a:xfrm>
        </p:spPr>
        <p:txBody>
          <a:bodyPr>
            <a:normAutofit fontScale="90000"/>
          </a:bodyPr>
          <a:lstStyle/>
          <a:p>
            <a:r>
              <a:rPr lang="fa-IR" b="1" dirty="0">
                <a:cs typeface="B Titr"/>
              </a:rPr>
              <a:t>شيوه هاي اجرايي جلب مشاركت همگاني</a:t>
            </a:r>
            <a:endParaRPr lang="en-US" dirty="0"/>
          </a:p>
        </p:txBody>
      </p:sp>
      <p:sp>
        <p:nvSpPr>
          <p:cNvPr id="3" name="Content Placeholder 2"/>
          <p:cNvSpPr>
            <a:spLocks noGrp="1"/>
          </p:cNvSpPr>
          <p:nvPr>
            <p:ph idx="1"/>
          </p:nvPr>
        </p:nvSpPr>
        <p:spPr>
          <a:xfrm>
            <a:off x="457200" y="1600200"/>
            <a:ext cx="7924800" cy="4800600"/>
          </a:xfrm>
        </p:spPr>
        <p:txBody>
          <a:bodyPr>
            <a:normAutofit/>
          </a:bodyPr>
          <a:lstStyle/>
          <a:p>
            <a:pPr algn="just" rtl="1"/>
            <a:r>
              <a:rPr lang="fa-IR" dirty="0">
                <a:cs typeface="B Mitra"/>
              </a:rPr>
              <a:t>به طور خلاصه مي توان گفت كه مؤلفه هاي اصلي الگوي ها براي تفكيك از مبدأ </a:t>
            </a:r>
            <a:r>
              <a:rPr lang="en-US" sz="1600" dirty="0">
                <a:latin typeface="Times New Roman"/>
                <a:cs typeface="Times New Roman"/>
              </a:rPr>
              <a:t>NGO </a:t>
            </a:r>
            <a:r>
              <a:rPr lang="fa-IR" dirty="0">
                <a:latin typeface="Times New Roman"/>
                <a:cs typeface="B Mitra"/>
              </a:rPr>
              <a:t>مناسب جلب مشاركت مردم و </a:t>
            </a:r>
            <a:r>
              <a:rPr lang="fa-IR" dirty="0">
                <a:cs typeface="B Mitra"/>
              </a:rPr>
              <a:t>عبارتند از: </a:t>
            </a:r>
          </a:p>
          <a:p>
            <a:pPr algn="just" rtl="1"/>
            <a:r>
              <a:rPr lang="fa-IR" dirty="0">
                <a:cs typeface="B Mitra"/>
              </a:rPr>
              <a:t>۱-تأكيد بر گرايش هاي مردم منطقه و روستا؛</a:t>
            </a:r>
          </a:p>
          <a:p>
            <a:pPr algn="just" rtl="1"/>
            <a:r>
              <a:rPr lang="fa-IR" dirty="0">
                <a:cs typeface="B Mitra"/>
              </a:rPr>
              <a:t>۲-تأكيد بر انگيزة مردم در منطقه و روستا؛</a:t>
            </a:r>
          </a:p>
          <a:p>
            <a:pPr algn="just" rtl="1"/>
            <a:r>
              <a:rPr lang="fa-IR" dirty="0">
                <a:cs typeface="B Mitra"/>
              </a:rPr>
              <a:t>۳-ايجاد نوعي از سازمان يافتگي، يا استفاده از نهادهاي سازمان يافته موجود در اجراي برنامه هاي بازيافت و تفكيك از مبدأ به معناي اعم آن، نه فقط توليد مواد؛</a:t>
            </a:r>
          </a:p>
          <a:p>
            <a:pPr algn="just" rtl="1"/>
            <a:r>
              <a:rPr lang="fa-IR" dirty="0">
                <a:cs typeface="B Mitra"/>
              </a:rPr>
              <a:t>۴-ايجاد نوعي از اعتماد اجتماعي به دهياري و شوراي روستا ونهادهايي كه در امر تفكيك از مبدأ دخالت دارند؛</a:t>
            </a:r>
          </a:p>
        </p:txBody>
      </p:sp>
    </p:spTree>
    <p:extLst>
      <p:ext uri="{BB962C8B-B14F-4D97-AF65-F5344CB8AC3E}">
        <p14:creationId xmlns:p14="http://schemas.microsoft.com/office/powerpoint/2010/main" val="690434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fld id="{11D26413-4625-4A69-BD13-E3E9FBDF9A18}" type="slidenum">
              <a:rPr lang="ar-SA" sz="1400"/>
              <a:pPr/>
              <a:t>37</a:t>
            </a:fld>
            <a:endParaRPr lang="en-US" sz="1400"/>
          </a:p>
        </p:txBody>
      </p:sp>
      <p:sp>
        <p:nvSpPr>
          <p:cNvPr id="22531" name="Rectangle 5"/>
          <p:cNvSpPr>
            <a:spLocks noGrp="1" noChangeArrowheads="1"/>
          </p:cNvSpPr>
          <p:nvPr>
            <p:ph type="body" idx="1"/>
          </p:nvPr>
        </p:nvSpPr>
        <p:spPr>
          <a:xfrm>
            <a:off x="684213" y="1052513"/>
            <a:ext cx="7772400" cy="5040312"/>
          </a:xfrm>
        </p:spPr>
        <p:txBody>
          <a:bodyPr/>
          <a:lstStyle/>
          <a:p>
            <a:pPr algn="just">
              <a:spcBef>
                <a:spcPct val="50000"/>
              </a:spcBef>
              <a:buFontTx/>
              <a:buNone/>
            </a:pPr>
            <a:r>
              <a:rPr lang="fa-IR" sz="4400" b="1" dirty="0">
                <a:latin typeface="Arial" pitchFamily="34" charset="0"/>
                <a:cs typeface="Arial" pitchFamily="34" charset="0"/>
              </a:rPr>
              <a:t>براي دستيابي به سلامت و افزايش كيفيت زندگي در روستاها ، نگاه ما بايد فرابخشي وبا مشاركت همه دستگاهها و سازمانهاي ذيربط باشد . </a:t>
            </a:r>
            <a:endParaRPr lang="en-US" sz="4400" b="1" dirty="0">
              <a:latin typeface="Arial" pitchFamily="34" charset="0"/>
              <a:cs typeface="Arial" pitchFamily="34" charset="0"/>
            </a:endParaRPr>
          </a:p>
          <a:p>
            <a:pPr algn="just"/>
            <a:endParaRPr lang="en-US" sz="5400" b="1" dirty="0">
              <a:cs typeface="Zar" pitchFamily="2" charset="-78"/>
            </a:endParaRPr>
          </a:p>
        </p:txBody>
      </p:sp>
    </p:spTree>
    <p:extLst>
      <p:ext uri="{BB962C8B-B14F-4D97-AF65-F5344CB8AC3E}">
        <p14:creationId xmlns:p14="http://schemas.microsoft.com/office/powerpoint/2010/main" val="36817573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fld id="{01364205-0B03-4DCB-9C91-1EECB8303597}" type="slidenum">
              <a:rPr lang="ar-SA" sz="1400">
                <a:cs typeface="Arial" pitchFamily="34" charset="0"/>
              </a:rPr>
              <a:pPr/>
              <a:t>38</a:t>
            </a:fld>
            <a:endParaRPr lang="en-US" sz="1400">
              <a:cs typeface="Arial" pitchFamily="34" charset="0"/>
            </a:endParaRPr>
          </a:p>
        </p:txBody>
      </p:sp>
      <p:graphicFrame>
        <p:nvGraphicFramePr>
          <p:cNvPr id="5122" name="Object 2"/>
          <p:cNvGraphicFramePr>
            <a:graphicFrameLocks noChangeAspect="1"/>
          </p:cNvGraphicFramePr>
          <p:nvPr/>
        </p:nvGraphicFramePr>
        <p:xfrm>
          <a:off x="0" y="2359025"/>
          <a:ext cx="2514600" cy="2289175"/>
        </p:xfrm>
        <a:graphic>
          <a:graphicData uri="http://schemas.openxmlformats.org/presentationml/2006/ole">
            <mc:AlternateContent xmlns:mc="http://schemas.openxmlformats.org/markup-compatibility/2006">
              <mc:Choice xmlns:v="urn:schemas-microsoft-com:vml" Requires="v">
                <p:oleObj spid="_x0000_s1194" name="Clip" r:id="rId3" imgW="2750760" imgH="3934080" progId="MS_ClipArt_Gallery.2">
                  <p:embed/>
                </p:oleObj>
              </mc:Choice>
              <mc:Fallback>
                <p:oleObj name="Clip" r:id="rId3" imgW="2750760" imgH="393408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359025"/>
                        <a:ext cx="2514600" cy="22891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30" name="Rectangle 3"/>
          <p:cNvSpPr>
            <a:spLocks noChangeArrowheads="1"/>
          </p:cNvSpPr>
          <p:nvPr/>
        </p:nvSpPr>
        <p:spPr bwMode="auto">
          <a:xfrm rot="-549555">
            <a:off x="1084263" y="2741613"/>
            <a:ext cx="914400" cy="381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l">
              <a:spcBef>
                <a:spcPct val="20000"/>
              </a:spcBef>
              <a:buFontTx/>
              <a:buChar char=" "/>
            </a:pPr>
            <a:r>
              <a:rPr lang="fa-IR" altLang="ar-SA" sz="1400" b="1" i="1">
                <a:cs typeface="Nazanin" pitchFamily="2" charset="-78"/>
              </a:rPr>
              <a:t>کشاورزي</a:t>
            </a:r>
            <a:endParaRPr lang="sk-SK" altLang="ar-SA" sz="1400" b="1" i="1">
              <a:cs typeface="Nazanin" pitchFamily="2" charset="-78"/>
            </a:endParaRPr>
          </a:p>
        </p:txBody>
      </p:sp>
      <p:graphicFrame>
        <p:nvGraphicFramePr>
          <p:cNvPr id="5123" name="Object 4"/>
          <p:cNvGraphicFramePr>
            <a:graphicFrameLocks noChangeAspect="1"/>
          </p:cNvGraphicFramePr>
          <p:nvPr/>
        </p:nvGraphicFramePr>
        <p:xfrm>
          <a:off x="2438400" y="2362200"/>
          <a:ext cx="465138" cy="2209800"/>
        </p:xfrm>
        <a:graphic>
          <a:graphicData uri="http://schemas.openxmlformats.org/presentationml/2006/ole">
            <mc:AlternateContent xmlns:mc="http://schemas.openxmlformats.org/markup-compatibility/2006">
              <mc:Choice xmlns:v="urn:schemas-microsoft-com:vml" Requires="v">
                <p:oleObj spid="_x0000_s1195" name="Clip" r:id="rId5" imgW="3031560" imgH="4533480" progId="MS_ClipArt_Gallery.2">
                  <p:embed/>
                </p:oleObj>
              </mc:Choice>
              <mc:Fallback>
                <p:oleObj name="Clip" r:id="rId5" imgW="3031560" imgH="453348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2362200"/>
                        <a:ext cx="465138" cy="220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4" name="Object 5"/>
          <p:cNvGraphicFramePr>
            <a:graphicFrameLocks noChangeAspect="1"/>
          </p:cNvGraphicFramePr>
          <p:nvPr/>
        </p:nvGraphicFramePr>
        <p:xfrm>
          <a:off x="2843213" y="2349500"/>
          <a:ext cx="1828800" cy="2362200"/>
        </p:xfrm>
        <a:graphic>
          <a:graphicData uri="http://schemas.openxmlformats.org/presentationml/2006/ole">
            <mc:AlternateContent xmlns:mc="http://schemas.openxmlformats.org/markup-compatibility/2006">
              <mc:Choice xmlns:v="urn:schemas-microsoft-com:vml" Requires="v">
                <p:oleObj spid="_x0000_s1196" name="Clip" r:id="rId7" imgW="3139200" imgH="2318760" progId="MS_ClipArt_Gallery.2">
                  <p:embed/>
                </p:oleObj>
              </mc:Choice>
              <mc:Fallback>
                <p:oleObj name="Clip" r:id="rId7" imgW="3139200" imgH="2318760" progId="MS_ClipArt_Gallery.2">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43213" y="2349500"/>
                        <a:ext cx="1828800" cy="2362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0838" name="Text Box 6"/>
          <p:cNvSpPr txBox="1">
            <a:spLocks noChangeArrowheads="1"/>
          </p:cNvSpPr>
          <p:nvPr/>
        </p:nvSpPr>
        <p:spPr bwMode="auto">
          <a:xfrm rot="1950777">
            <a:off x="3684588" y="3143250"/>
            <a:ext cx="933450" cy="366713"/>
          </a:xfrm>
          <a:prstGeom prst="rect">
            <a:avLst/>
          </a:prstGeom>
          <a:noFill/>
          <a:ln w="9525">
            <a:noFill/>
            <a:miter lim="800000"/>
            <a:headEnd/>
            <a:tailEnd/>
          </a:ln>
          <a:effectLst/>
        </p:spPr>
        <p:txBody>
          <a:bodyPr>
            <a:spAutoFit/>
            <a:flatTx/>
          </a:bodyPr>
          <a:lstStyle/>
          <a:p>
            <a:pPr algn="l">
              <a:spcBef>
                <a:spcPct val="20000"/>
              </a:spcBef>
              <a:buFontTx/>
              <a:buChar char=" "/>
              <a:defRPr/>
            </a:pPr>
            <a:r>
              <a:rPr lang="fa-IR" altLang="ar-SA" b="1" i="1">
                <a:solidFill>
                  <a:srgbClr val="000066"/>
                </a:solidFill>
                <a:effectLst>
                  <a:outerShdw blurRad="38100" dist="38100" dir="2700000" algn="tl">
                    <a:srgbClr val="000000"/>
                  </a:outerShdw>
                </a:effectLst>
                <a:ea typeface="+mn-ea"/>
                <a:cs typeface="Nazanin" pitchFamily="2" charset="-78"/>
              </a:rPr>
              <a:t>آموزش</a:t>
            </a:r>
            <a:endParaRPr lang="sk-SK" altLang="ar-SA" b="1" i="1">
              <a:solidFill>
                <a:srgbClr val="000066"/>
              </a:solidFill>
              <a:effectLst>
                <a:outerShdw blurRad="38100" dist="38100" dir="2700000" algn="tl">
                  <a:srgbClr val="000000"/>
                </a:outerShdw>
              </a:effectLst>
              <a:ea typeface="+mn-ea"/>
              <a:cs typeface="Nazanin" pitchFamily="2" charset="-78"/>
            </a:endParaRPr>
          </a:p>
        </p:txBody>
      </p:sp>
      <p:graphicFrame>
        <p:nvGraphicFramePr>
          <p:cNvPr id="5125" name="Object 7"/>
          <p:cNvGraphicFramePr>
            <a:graphicFrameLocks noChangeAspect="1"/>
          </p:cNvGraphicFramePr>
          <p:nvPr/>
        </p:nvGraphicFramePr>
        <p:xfrm>
          <a:off x="4572000" y="2286000"/>
          <a:ext cx="457200" cy="2286000"/>
        </p:xfrm>
        <a:graphic>
          <a:graphicData uri="http://schemas.openxmlformats.org/presentationml/2006/ole">
            <mc:AlternateContent xmlns:mc="http://schemas.openxmlformats.org/markup-compatibility/2006">
              <mc:Choice xmlns:v="urn:schemas-microsoft-com:vml" Requires="v">
                <p:oleObj spid="_x0000_s1197" name="Clip" r:id="rId9" imgW="3031560" imgH="4533480" progId="MS_ClipArt_Gallery.2">
                  <p:embed/>
                </p:oleObj>
              </mc:Choice>
              <mc:Fallback>
                <p:oleObj name="Clip" r:id="rId9" imgW="3031560" imgH="453348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2286000"/>
                        <a:ext cx="457200" cy="228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6" name="Object 8"/>
          <p:cNvGraphicFramePr>
            <a:graphicFrameLocks noChangeAspect="1"/>
          </p:cNvGraphicFramePr>
          <p:nvPr/>
        </p:nvGraphicFramePr>
        <p:xfrm>
          <a:off x="4953000" y="2438400"/>
          <a:ext cx="1752600" cy="2286000"/>
        </p:xfrm>
        <a:graphic>
          <a:graphicData uri="http://schemas.openxmlformats.org/presentationml/2006/ole">
            <mc:AlternateContent xmlns:mc="http://schemas.openxmlformats.org/markup-compatibility/2006">
              <mc:Choice xmlns:v="urn:schemas-microsoft-com:vml" Requires="v">
                <p:oleObj spid="_x0000_s1198" name="Clip" r:id="rId10" imgW="2409480" imgH="2562120" progId="MS_ClipArt_Gallery.2">
                  <p:embed/>
                </p:oleObj>
              </mc:Choice>
              <mc:Fallback>
                <p:oleObj name="Clip" r:id="rId10" imgW="2409480" imgH="2562120" progId="MS_ClipArt_Gallery.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53000" y="2438400"/>
                        <a:ext cx="1752600" cy="22860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0841" name="AutoShape 9"/>
          <p:cNvSpPr>
            <a:spLocks noChangeArrowheads="1"/>
          </p:cNvSpPr>
          <p:nvPr/>
        </p:nvSpPr>
        <p:spPr bwMode="auto">
          <a:xfrm rot="-167341">
            <a:off x="5021263" y="2516188"/>
            <a:ext cx="1597025" cy="2057400"/>
          </a:xfrm>
          <a:prstGeom prst="flowChartPunchedTape">
            <a:avLst/>
          </a:prstGeom>
          <a:solidFill>
            <a:schemeClr val="bg1"/>
          </a:solidFill>
          <a:ln w="9525">
            <a:solidFill>
              <a:schemeClr val="tx1"/>
            </a:solidFill>
            <a:miter lim="800000"/>
            <a:headEnd/>
            <a:tailEnd/>
          </a:ln>
          <a:effectLst/>
        </p:spPr>
        <p:txBody>
          <a:bodyPr wrap="none" anchor="ctr"/>
          <a:lstStyle/>
          <a:p>
            <a:pPr>
              <a:spcBef>
                <a:spcPct val="20000"/>
              </a:spcBef>
              <a:buFontTx/>
              <a:buChar char=" "/>
              <a:defRPr/>
            </a:pPr>
            <a:r>
              <a:rPr lang="fa-IR" altLang="ar-SA" b="1" i="1" dirty="0">
                <a:effectLst>
                  <a:outerShdw blurRad="38100" dist="38100" dir="2700000" algn="tl">
                    <a:srgbClr val="000000"/>
                  </a:outerShdw>
                </a:effectLst>
                <a:ea typeface="+mn-ea"/>
                <a:cs typeface="Nazanin" pitchFamily="2" charset="-78"/>
              </a:rPr>
              <a:t>رفاه اجتماعي</a:t>
            </a:r>
            <a:endParaRPr lang="sk-SK" altLang="ar-SA" b="1" i="1" dirty="0">
              <a:effectLst>
                <a:outerShdw blurRad="38100" dist="38100" dir="2700000" algn="tl">
                  <a:srgbClr val="000000"/>
                </a:outerShdw>
              </a:effectLst>
              <a:ea typeface="+mn-ea"/>
              <a:cs typeface="Nazanin" pitchFamily="2" charset="-78"/>
            </a:endParaRPr>
          </a:p>
        </p:txBody>
      </p:sp>
      <p:graphicFrame>
        <p:nvGraphicFramePr>
          <p:cNvPr id="5127" name="Object 10"/>
          <p:cNvGraphicFramePr>
            <a:graphicFrameLocks noChangeAspect="1"/>
          </p:cNvGraphicFramePr>
          <p:nvPr/>
        </p:nvGraphicFramePr>
        <p:xfrm>
          <a:off x="6629400" y="2514600"/>
          <a:ext cx="457200" cy="2286000"/>
        </p:xfrm>
        <a:graphic>
          <a:graphicData uri="http://schemas.openxmlformats.org/presentationml/2006/ole">
            <mc:AlternateContent xmlns:mc="http://schemas.openxmlformats.org/markup-compatibility/2006">
              <mc:Choice xmlns:v="urn:schemas-microsoft-com:vml" Requires="v">
                <p:oleObj spid="_x0000_s1199" name="Clip" r:id="rId12" imgW="3031560" imgH="4533480" progId="MS_ClipArt_Gallery.2">
                  <p:embed/>
                </p:oleObj>
              </mc:Choice>
              <mc:Fallback>
                <p:oleObj name="Clip" r:id="rId12" imgW="3031560" imgH="453348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29400" y="2514600"/>
                        <a:ext cx="457200" cy="228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8" name="Object 11"/>
          <p:cNvGraphicFramePr>
            <a:graphicFrameLocks noChangeAspect="1"/>
          </p:cNvGraphicFramePr>
          <p:nvPr/>
        </p:nvGraphicFramePr>
        <p:xfrm>
          <a:off x="7010400" y="2514600"/>
          <a:ext cx="1828800" cy="2209800"/>
        </p:xfrm>
        <a:graphic>
          <a:graphicData uri="http://schemas.openxmlformats.org/presentationml/2006/ole">
            <mc:AlternateContent xmlns:mc="http://schemas.openxmlformats.org/markup-compatibility/2006">
              <mc:Choice xmlns:v="urn:schemas-microsoft-com:vml" Requires="v">
                <p:oleObj spid="_x0000_s1200" name="Clip" r:id="rId13" imgW="4218480" imgH="3951360" progId="MS_ClipArt_Gallery.2">
                  <p:embed/>
                </p:oleObj>
              </mc:Choice>
              <mc:Fallback>
                <p:oleObj name="Clip" r:id="rId13" imgW="4218480" imgH="3951360" progId="MS_ClipArt_Gallery.2">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10400" y="2514600"/>
                        <a:ext cx="1828800" cy="2209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33" name="AutoShape 12"/>
          <p:cNvSpPr>
            <a:spLocks noChangeArrowheads="1"/>
          </p:cNvSpPr>
          <p:nvPr/>
        </p:nvSpPr>
        <p:spPr bwMode="auto">
          <a:xfrm>
            <a:off x="7010400" y="3429000"/>
            <a:ext cx="1524000" cy="1295400"/>
          </a:xfrm>
          <a:prstGeom prst="diamond">
            <a:avLst/>
          </a:prstGeom>
          <a:solidFill>
            <a:schemeClr val="bg1"/>
          </a:solidFill>
          <a:ln w="9525">
            <a:solidFill>
              <a:schemeClr val="tx2"/>
            </a:solidFill>
            <a:miter lim="800000"/>
            <a:headEnd/>
            <a:tailEnd/>
          </a:ln>
        </p:spPr>
        <p:txBody>
          <a:bodyPr wrap="none" anchor="ctr"/>
          <a:lstStyle/>
          <a:p>
            <a:endParaRPr lang="en-US"/>
          </a:p>
        </p:txBody>
      </p:sp>
      <p:sp>
        <p:nvSpPr>
          <p:cNvPr id="5134" name="AutoShape 13"/>
          <p:cNvSpPr>
            <a:spLocks noChangeArrowheads="1"/>
          </p:cNvSpPr>
          <p:nvPr/>
        </p:nvSpPr>
        <p:spPr bwMode="auto">
          <a:xfrm>
            <a:off x="7772400" y="2895600"/>
            <a:ext cx="1143000" cy="1295400"/>
          </a:xfrm>
          <a:prstGeom prst="diamond">
            <a:avLst/>
          </a:prstGeom>
          <a:solidFill>
            <a:schemeClr val="bg1"/>
          </a:solidFill>
          <a:ln w="9525">
            <a:solidFill>
              <a:schemeClr val="tx1"/>
            </a:solidFill>
            <a:miter lim="800000"/>
            <a:headEnd/>
            <a:tailEnd/>
          </a:ln>
        </p:spPr>
        <p:txBody>
          <a:bodyPr wrap="none" anchor="ctr"/>
          <a:lstStyle/>
          <a:p>
            <a:endParaRPr lang="en-US"/>
          </a:p>
        </p:txBody>
      </p:sp>
      <p:sp>
        <p:nvSpPr>
          <p:cNvPr id="120846" name="Text Box 14"/>
          <p:cNvSpPr txBox="1">
            <a:spLocks noChangeArrowheads="1"/>
          </p:cNvSpPr>
          <p:nvPr/>
        </p:nvSpPr>
        <p:spPr bwMode="auto">
          <a:xfrm rot="-2439732">
            <a:off x="7353300" y="3786188"/>
            <a:ext cx="1028700" cy="396875"/>
          </a:xfrm>
          <a:prstGeom prst="rect">
            <a:avLst/>
          </a:prstGeom>
          <a:solidFill>
            <a:schemeClr val="bg1"/>
          </a:solidFill>
          <a:ln w="9525">
            <a:noFill/>
            <a:miter lim="800000"/>
            <a:headEnd/>
            <a:tailEnd/>
          </a:ln>
          <a:effectLst/>
        </p:spPr>
        <p:txBody>
          <a:bodyPr>
            <a:spAutoFit/>
          </a:bodyPr>
          <a:lstStyle/>
          <a:p>
            <a:pPr>
              <a:spcBef>
                <a:spcPct val="50000"/>
              </a:spcBef>
              <a:buFontTx/>
              <a:buChar char=" "/>
              <a:defRPr/>
            </a:pPr>
            <a:r>
              <a:rPr lang="fa-IR" altLang="en-GB" sz="2000" b="1" i="1">
                <a:effectLst>
                  <a:outerShdw blurRad="38100" dist="38100" dir="2700000" algn="tl">
                    <a:srgbClr val="000000"/>
                  </a:outerShdw>
                </a:effectLst>
                <a:ea typeface="+mn-ea"/>
                <a:cs typeface="Nazanin" pitchFamily="2" charset="-78"/>
              </a:rPr>
              <a:t>بهداشت</a:t>
            </a:r>
            <a:endParaRPr lang="sk-SK" altLang="ar-SA" sz="2000" b="1" i="1">
              <a:effectLst>
                <a:outerShdw blurRad="38100" dist="38100" dir="2700000" algn="tl">
                  <a:srgbClr val="000000"/>
                </a:outerShdw>
              </a:effectLst>
              <a:ea typeface="+mn-ea"/>
              <a:cs typeface="Nazanin" pitchFamily="2" charset="-78"/>
            </a:endParaRPr>
          </a:p>
        </p:txBody>
      </p:sp>
      <p:sp>
        <p:nvSpPr>
          <p:cNvPr id="5136" name="Oval 15"/>
          <p:cNvSpPr>
            <a:spLocks noChangeArrowheads="1"/>
          </p:cNvSpPr>
          <p:nvPr/>
        </p:nvSpPr>
        <p:spPr bwMode="auto">
          <a:xfrm>
            <a:off x="7467600" y="2590800"/>
            <a:ext cx="1066800" cy="2286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37" name="Text Box 16"/>
          <p:cNvSpPr txBox="1">
            <a:spLocks noChangeArrowheads="1"/>
          </p:cNvSpPr>
          <p:nvPr/>
        </p:nvSpPr>
        <p:spPr bwMode="auto">
          <a:xfrm>
            <a:off x="0" y="1143000"/>
            <a:ext cx="2438400" cy="1076325"/>
          </a:xfrm>
          <a:prstGeom prst="rect">
            <a:avLst/>
          </a:prstGeom>
          <a:solidFill>
            <a:schemeClr val="bg1"/>
          </a:solidFill>
          <a:ln w="9525">
            <a:miter lim="800000"/>
            <a:headEnd/>
            <a:tailEnd/>
          </a:ln>
          <a:scene3d>
            <a:camera prst="legacyPerspectiveBottomLeft">
              <a:rot lat="899994" lon="1799995" rev="0"/>
            </a:camera>
            <a:lightRig rig="legacyFlat1" dir="t"/>
          </a:scene3d>
          <a:sp3d extrusionH="887400" prstMaterial="legacyMatte">
            <a:bevelT w="13500" h="13500" prst="angle"/>
            <a:bevelB w="13500" h="13500" prst="angle"/>
            <a:extrusionClr>
              <a:schemeClr val="bg1"/>
            </a:extrusionClr>
          </a:sp3d>
        </p:spPr>
        <p:txBody>
          <a:bodyPr>
            <a:spAutoFit/>
            <a:flatTx/>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pPr>
              <a:spcBef>
                <a:spcPct val="20000"/>
              </a:spcBef>
              <a:buFontTx/>
              <a:buChar char=" "/>
            </a:pPr>
            <a:r>
              <a:rPr lang="fa-IR" altLang="ar-SA" sz="3200">
                <a:cs typeface="Nazanin" pitchFamily="2" charset="-78"/>
              </a:rPr>
              <a:t>فن آوري کشاورزي مدرن</a:t>
            </a:r>
            <a:endParaRPr lang="sk-SK" altLang="ar-SA" sz="3200">
              <a:cs typeface="Nazanin" pitchFamily="2" charset="-78"/>
            </a:endParaRPr>
          </a:p>
        </p:txBody>
      </p:sp>
      <p:sp>
        <p:nvSpPr>
          <p:cNvPr id="5138" name="Text Box 17"/>
          <p:cNvSpPr txBox="1">
            <a:spLocks noChangeArrowheads="1"/>
          </p:cNvSpPr>
          <p:nvPr/>
        </p:nvSpPr>
        <p:spPr bwMode="auto">
          <a:xfrm>
            <a:off x="2700338" y="1433513"/>
            <a:ext cx="1828800" cy="711200"/>
          </a:xfrm>
          <a:prstGeom prst="rect">
            <a:avLst/>
          </a:prstGeom>
          <a:solidFill>
            <a:schemeClr val="tx2"/>
          </a:solidFill>
          <a:ln w="9525">
            <a:miter lim="800000"/>
            <a:headEnd/>
            <a:tailEnd/>
          </a:ln>
          <a:scene3d>
            <a:camera prst="legacyPerspectiveBottomLeft">
              <a:rot lat="899994" lon="1799995" rev="0"/>
            </a:camera>
            <a:lightRig rig="legacyFlat1" dir="t"/>
          </a:scene3d>
          <a:sp3d extrusionH="887400" prstMaterial="legacyMatte">
            <a:bevelT w="13500" h="13500" prst="angle"/>
            <a:bevelB w="13500" h="13500" prst="angle"/>
            <a:extrusionClr>
              <a:schemeClr val="tx2"/>
            </a:extrusionClr>
          </a:sp3d>
        </p:spPr>
        <p:txBody>
          <a:bodyPr>
            <a:spAutoFit/>
            <a:flatTx/>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pPr>
              <a:spcBef>
                <a:spcPct val="20000"/>
              </a:spcBef>
              <a:buFontTx/>
              <a:buChar char=" "/>
            </a:pPr>
            <a:r>
              <a:rPr lang="fa-IR" altLang="ar-SA" sz="2000" b="1">
                <a:solidFill>
                  <a:schemeClr val="bg1"/>
                </a:solidFill>
                <a:cs typeface="Nazanin" pitchFamily="2" charset="-78"/>
              </a:rPr>
              <a:t>ارتقاي سطح آموزش</a:t>
            </a:r>
            <a:endParaRPr lang="sk-SK" altLang="ar-SA" sz="2000" b="1">
              <a:solidFill>
                <a:schemeClr val="bg1"/>
              </a:solidFill>
              <a:cs typeface="Nazanin" pitchFamily="2" charset="-78"/>
            </a:endParaRPr>
          </a:p>
        </p:txBody>
      </p:sp>
      <p:sp>
        <p:nvSpPr>
          <p:cNvPr id="5139" name="Text Box 18"/>
          <p:cNvSpPr txBox="1">
            <a:spLocks noChangeArrowheads="1"/>
          </p:cNvSpPr>
          <p:nvPr/>
        </p:nvSpPr>
        <p:spPr bwMode="auto">
          <a:xfrm>
            <a:off x="4932363" y="1484313"/>
            <a:ext cx="1676400" cy="406400"/>
          </a:xfrm>
          <a:prstGeom prst="rect">
            <a:avLst/>
          </a:prstGeom>
          <a:solidFill>
            <a:schemeClr val="bg1"/>
          </a:solidFill>
          <a:ln w="9525">
            <a:miter lim="800000"/>
            <a:headEnd/>
            <a:tailEnd/>
          </a:ln>
          <a:scene3d>
            <a:camera prst="legacyPerspectiveBottomLeft">
              <a:rot lat="899994" lon="1799995" rev="0"/>
            </a:camera>
            <a:lightRig rig="legacyFlat1" dir="t"/>
          </a:scene3d>
          <a:sp3d extrusionH="887400" prstMaterial="legacyMatte">
            <a:bevelT w="13500" h="13500" prst="angle"/>
            <a:bevelB w="13500" h="13500" prst="angle"/>
            <a:extrusionClr>
              <a:schemeClr val="bg1"/>
            </a:extrusionClr>
          </a:sp3d>
        </p:spPr>
        <p:txBody>
          <a:bodyPr>
            <a:spAutoFit/>
            <a:flatTx/>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pPr>
              <a:spcBef>
                <a:spcPct val="20000"/>
              </a:spcBef>
              <a:buFontTx/>
              <a:buChar char=" "/>
            </a:pPr>
            <a:r>
              <a:rPr lang="fa-IR" altLang="ar-SA" sz="2000" b="1">
                <a:solidFill>
                  <a:schemeClr val="tx2"/>
                </a:solidFill>
                <a:cs typeface="Nazanin" pitchFamily="2" charset="-78"/>
              </a:rPr>
              <a:t>عدالت اجتماعي</a:t>
            </a:r>
            <a:endParaRPr lang="sk-SK" altLang="ar-SA" sz="2000" b="1">
              <a:solidFill>
                <a:schemeClr val="tx2"/>
              </a:solidFill>
              <a:cs typeface="Nazanin" pitchFamily="2" charset="-78"/>
            </a:endParaRPr>
          </a:p>
        </p:txBody>
      </p:sp>
      <p:sp>
        <p:nvSpPr>
          <p:cNvPr id="5140" name="Text Box 19"/>
          <p:cNvSpPr txBox="1">
            <a:spLocks noChangeArrowheads="1"/>
          </p:cNvSpPr>
          <p:nvPr/>
        </p:nvSpPr>
        <p:spPr bwMode="auto">
          <a:xfrm>
            <a:off x="6877050" y="1143000"/>
            <a:ext cx="2133600" cy="831850"/>
          </a:xfrm>
          <a:prstGeom prst="rect">
            <a:avLst/>
          </a:prstGeom>
          <a:solidFill>
            <a:schemeClr val="tx2"/>
          </a:solidFill>
          <a:ln w="9525">
            <a:miter lim="800000"/>
            <a:headEnd/>
            <a:tailEnd/>
          </a:ln>
          <a:scene3d>
            <a:camera prst="legacyPerspectiveBottomLeft">
              <a:rot lat="899994" lon="1799995" rev="0"/>
            </a:camera>
            <a:lightRig rig="legacyFlat1" dir="t"/>
          </a:scene3d>
          <a:sp3d extrusionH="887400" prstMaterial="legacyMatte">
            <a:bevelT w="13500" h="13500" prst="angle"/>
            <a:bevelB w="13500" h="13500" prst="angle"/>
            <a:extrusionClr>
              <a:schemeClr val="tx2"/>
            </a:extrusionClr>
          </a:sp3d>
        </p:spPr>
        <p:txBody>
          <a:bodyPr>
            <a:spAutoFit/>
            <a:flatTx/>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pPr>
              <a:spcBef>
                <a:spcPct val="20000"/>
              </a:spcBef>
              <a:buFontTx/>
              <a:buChar char=" "/>
            </a:pPr>
            <a:r>
              <a:rPr lang="fa-IR" altLang="ar-SA" b="1">
                <a:solidFill>
                  <a:schemeClr val="bg1"/>
                </a:solidFill>
                <a:cs typeface="Nazanin" pitchFamily="2" charset="-78"/>
              </a:rPr>
              <a:t>توسعه شبکه بهداشت و درمان</a:t>
            </a:r>
            <a:endParaRPr lang="sk-SK" altLang="ar-SA" b="1">
              <a:solidFill>
                <a:schemeClr val="bg1"/>
              </a:solidFill>
              <a:cs typeface="Nazanin" pitchFamily="2" charset="-78"/>
            </a:endParaRPr>
          </a:p>
        </p:txBody>
      </p:sp>
      <p:sp>
        <p:nvSpPr>
          <p:cNvPr id="5141" name="Rectangle 20"/>
          <p:cNvSpPr>
            <a:spLocks noChangeArrowheads="1"/>
          </p:cNvSpPr>
          <p:nvPr/>
        </p:nvSpPr>
        <p:spPr bwMode="auto">
          <a:xfrm>
            <a:off x="533400" y="5105400"/>
            <a:ext cx="8229600" cy="1371600"/>
          </a:xfrm>
          <a:prstGeom prst="rect">
            <a:avLst/>
          </a:prstGeom>
          <a:solidFill>
            <a:schemeClr val="bg1"/>
          </a:solidFill>
          <a:ln w="9525">
            <a:miter lim="800000"/>
            <a:headEnd/>
            <a:tailEnd/>
          </a:ln>
          <a:scene3d>
            <a:camera prst="legacyObliqueTopLeft"/>
            <a:lightRig rig="legacyFlat1" dir="t"/>
          </a:scene3d>
          <a:sp3d extrusionH="430200" prstMaterial="legacyMatte">
            <a:bevelT w="13500" h="13500" prst="angle"/>
            <a:bevelB w="13500" h="13500" prst="angle"/>
            <a:extrusionClr>
              <a:schemeClr val="bg1"/>
            </a:extrusionClr>
          </a:sp3d>
        </p:spPr>
        <p:txBody>
          <a:bodyPr wrap="none" anchor="ctr">
            <a:flatTx/>
          </a:bodyPr>
          <a:lstStyle/>
          <a:p>
            <a:pPr>
              <a:spcBef>
                <a:spcPct val="20000"/>
              </a:spcBef>
              <a:buFontTx/>
              <a:buChar char=" "/>
            </a:pPr>
            <a:r>
              <a:rPr lang="fa-IR" altLang="ar-SA" sz="3600" b="1">
                <a:cs typeface="Nazanin" pitchFamily="2" charset="-78"/>
              </a:rPr>
              <a:t>ما هر کدام جداگانه برنامه ريزي مي کنيم</a:t>
            </a:r>
            <a:endParaRPr lang="sk-SK" altLang="ar-SA" sz="3600" b="1">
              <a:cs typeface="Nazanin" pitchFamily="2" charset="-78"/>
            </a:endParaRPr>
          </a:p>
        </p:txBody>
      </p:sp>
    </p:spTree>
    <p:extLst>
      <p:ext uri="{BB962C8B-B14F-4D97-AF65-F5344CB8AC3E}">
        <p14:creationId xmlns:p14="http://schemas.microsoft.com/office/powerpoint/2010/main" val="2800507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ea typeface="Times New Roman (Arabic)" pitchFamily="26" charset="0"/>
                <a:cs typeface="Times New Roman (Arabic)" pitchFamily="26" charset="0"/>
              </a:defRPr>
            </a:lvl1pPr>
            <a:lvl2pPr marL="742950" indent="-285750">
              <a:defRPr sz="2400">
                <a:solidFill>
                  <a:schemeClr val="tx1"/>
                </a:solidFill>
                <a:latin typeface="Times New Roman" pitchFamily="18" charset="0"/>
                <a:ea typeface="Times New Roman (Arabic)" pitchFamily="26" charset="0"/>
                <a:cs typeface="Times New Roman (Arabic)" pitchFamily="26" charset="0"/>
              </a:defRPr>
            </a:lvl2pPr>
            <a:lvl3pPr marL="1143000" indent="-228600">
              <a:defRPr sz="2400">
                <a:solidFill>
                  <a:schemeClr val="tx1"/>
                </a:solidFill>
                <a:latin typeface="Times New Roman" pitchFamily="18" charset="0"/>
                <a:ea typeface="Times New Roman (Arabic)" pitchFamily="26" charset="0"/>
                <a:cs typeface="Times New Roman (Arabic)" pitchFamily="26" charset="0"/>
              </a:defRPr>
            </a:lvl3pPr>
            <a:lvl4pPr marL="1600200" indent="-228600">
              <a:defRPr sz="2400">
                <a:solidFill>
                  <a:schemeClr val="tx1"/>
                </a:solidFill>
                <a:latin typeface="Times New Roman" pitchFamily="18" charset="0"/>
                <a:ea typeface="Times New Roman (Arabic)" pitchFamily="26" charset="0"/>
                <a:cs typeface="Times New Roman (Arabic)" pitchFamily="26" charset="0"/>
              </a:defRPr>
            </a:lvl4pPr>
            <a:lvl5pPr marL="2057400" indent="-228600">
              <a:defRPr sz="2400">
                <a:solidFill>
                  <a:schemeClr val="tx1"/>
                </a:solidFill>
                <a:latin typeface="Times New Roman" pitchFamily="18" charset="0"/>
                <a:ea typeface="Times New Roman (Arabic)" pitchFamily="26" charset="0"/>
                <a:cs typeface="Times New Roman (Arabic)" pitchFamily="26" charset="0"/>
              </a:defRPr>
            </a:lvl5pPr>
            <a:lvl6pPr marL="25146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6pPr>
            <a:lvl7pPr marL="29718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7pPr>
            <a:lvl8pPr marL="34290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8pPr>
            <a:lvl9pPr marL="3886200" indent="-228600" eaLnBrk="0" fontAlgn="base" hangingPunct="0">
              <a:spcBef>
                <a:spcPct val="0"/>
              </a:spcBef>
              <a:spcAft>
                <a:spcPct val="0"/>
              </a:spcAft>
              <a:defRPr sz="2400">
                <a:solidFill>
                  <a:schemeClr val="tx1"/>
                </a:solidFill>
                <a:latin typeface="Times New Roman" pitchFamily="18" charset="0"/>
                <a:ea typeface="Times New Roman (Arabic)" pitchFamily="26" charset="0"/>
                <a:cs typeface="Times New Roman (Arabic)" pitchFamily="26" charset="0"/>
              </a:defRPr>
            </a:lvl9pPr>
          </a:lstStyle>
          <a:p>
            <a:fld id="{51A4D8C8-67EB-4477-BEA8-47A36654EB46}" type="slidenum">
              <a:rPr lang="ar-SA" sz="1400"/>
              <a:pPr/>
              <a:t>39</a:t>
            </a:fld>
            <a:endParaRPr lang="en-US" sz="1400"/>
          </a:p>
        </p:txBody>
      </p:sp>
      <p:pic>
        <p:nvPicPr>
          <p:cNvPr id="2457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0825" y="260350"/>
            <a:ext cx="8569325" cy="638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3"/>
          <p:cNvSpPr>
            <a:spLocks noChangeArrowheads="1"/>
          </p:cNvSpPr>
          <p:nvPr/>
        </p:nvSpPr>
        <p:spPr bwMode="auto">
          <a:xfrm>
            <a:off x="2627313" y="836613"/>
            <a:ext cx="3240087" cy="504825"/>
          </a:xfrm>
          <a:prstGeom prst="rect">
            <a:avLst/>
          </a:prstGeom>
          <a:solidFill>
            <a:schemeClr val="tx1"/>
          </a:solidFill>
          <a:ln w="0" algn="ctr">
            <a:solidFill>
              <a:srgbClr val="000000"/>
            </a:solidFill>
            <a:miter lim="800000"/>
            <a:headEnd/>
            <a:tailEnd/>
          </a:ln>
        </p:spPr>
        <p:txBody>
          <a:bodyPr wrap="none" anchor="ctr"/>
          <a:lstStyle/>
          <a:p>
            <a:r>
              <a:rPr lang="fa-IR" sz="2800" b="1">
                <a:solidFill>
                  <a:schemeClr val="bg1"/>
                </a:solidFill>
                <a:cs typeface="Titr" pitchFamily="2" charset="-78"/>
              </a:rPr>
              <a:t>همكاري بين بخشي</a:t>
            </a:r>
            <a:endParaRPr lang="en-US" sz="2800" b="1">
              <a:solidFill>
                <a:schemeClr val="bg1"/>
              </a:solidFill>
              <a:cs typeface="Titr" pitchFamily="2" charset="-78"/>
            </a:endParaRPr>
          </a:p>
        </p:txBody>
      </p:sp>
    </p:spTree>
    <p:extLst>
      <p:ext uri="{BB962C8B-B14F-4D97-AF65-F5344CB8AC3E}">
        <p14:creationId xmlns:p14="http://schemas.microsoft.com/office/powerpoint/2010/main" val="3196259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533400" y="533400"/>
            <a:ext cx="8229600" cy="6096000"/>
          </a:xfrm>
        </p:spPr>
        <p:txBody>
          <a:bodyPr>
            <a:normAutofit/>
          </a:bodyPr>
          <a:lstStyle/>
          <a:p>
            <a:pPr algn="just" rtl="1" eaLnBrk="1" hangingPunct="1">
              <a:lnSpc>
                <a:spcPct val="150000"/>
              </a:lnSpc>
            </a:pPr>
            <a:endParaRPr lang="ar-SA" dirty="0">
              <a:cs typeface="B Mitra" pitchFamily="2" charset="-78"/>
            </a:endParaRPr>
          </a:p>
          <a:p>
            <a:pPr algn="just" rtl="1" eaLnBrk="1" hangingPunct="1">
              <a:lnSpc>
                <a:spcPct val="150000"/>
              </a:lnSpc>
            </a:pPr>
            <a:r>
              <a:rPr lang="ar-SA" dirty="0">
                <a:cs typeface="B Mitra" pitchFamily="2" charset="-78"/>
              </a:rPr>
              <a:t>پس ما</a:t>
            </a:r>
            <a:r>
              <a:rPr lang="fa-IR" dirty="0">
                <a:cs typeface="B Mitra" pitchFamily="2" charset="-78"/>
              </a:rPr>
              <a:t>ن</a:t>
            </a:r>
            <a:r>
              <a:rPr lang="ar-SA" dirty="0">
                <a:cs typeface="B Mitra" pitchFamily="2" charset="-78"/>
              </a:rPr>
              <a:t>ده (زباله) به مواد</a:t>
            </a:r>
            <a:r>
              <a:rPr lang="en-US" dirty="0">
                <a:cs typeface="B Mitra" pitchFamily="2" charset="-78"/>
              </a:rPr>
              <a:t> </a:t>
            </a:r>
            <a:r>
              <a:rPr lang="ar-SA" dirty="0">
                <a:cs typeface="B Mitra" pitchFamily="2" charset="-78"/>
              </a:rPr>
              <a:t>زائد جامدي گفته مي شود كه عمدتاً به واسطه فعاليت انسان در بخش هاي مختلف كشاورزي، صنعتي ، شهري ، خدماتي ، درماني و.. توليد مي شوند .</a:t>
            </a:r>
            <a:endParaRPr lang="fa-IR" dirty="0">
              <a:cs typeface="B Mitra" pitchFamily="2" charset="-78"/>
            </a:endParaRPr>
          </a:p>
          <a:p>
            <a:pPr marL="68580" indent="0" algn="just" rtl="1" eaLnBrk="1" hangingPunct="1">
              <a:lnSpc>
                <a:spcPct val="150000"/>
              </a:lnSpc>
              <a:buNone/>
            </a:pPr>
            <a:endParaRPr lang="ar-SA" dirty="0">
              <a:cs typeface="B Mitra" pitchFamily="2" charset="-78"/>
            </a:endParaRPr>
          </a:p>
          <a:p>
            <a:pPr algn="just" rtl="1" eaLnBrk="1" hangingPunct="1">
              <a:lnSpc>
                <a:spcPct val="150000"/>
              </a:lnSpc>
            </a:pPr>
            <a:r>
              <a:rPr lang="fa-IR" dirty="0">
                <a:solidFill>
                  <a:srgbClr val="0070C0"/>
                </a:solidFill>
                <a:cs typeface="B Mitra" pitchFamily="2" charset="-78"/>
              </a:rPr>
              <a:t>انسان </a:t>
            </a:r>
            <a:r>
              <a:rPr lang="ar-SA" dirty="0">
                <a:solidFill>
                  <a:srgbClr val="0070C0"/>
                </a:solidFill>
                <a:cs typeface="B Mitra" pitchFamily="2" charset="-78"/>
              </a:rPr>
              <a:t>انواع مواد را ب</a:t>
            </a:r>
            <a:r>
              <a:rPr lang="fa-IR" dirty="0">
                <a:solidFill>
                  <a:srgbClr val="0070C0"/>
                </a:solidFill>
                <a:cs typeface="B Mitra" pitchFamily="2" charset="-78"/>
              </a:rPr>
              <a:t>ه</a:t>
            </a:r>
            <a:r>
              <a:rPr lang="ar-SA" dirty="0">
                <a:solidFill>
                  <a:srgbClr val="0070C0"/>
                </a:solidFill>
                <a:cs typeface="B Mitra" pitchFamily="2" charset="-78"/>
              </a:rPr>
              <a:t> سختي از طبيعت بدست مي آورد و به آساني  آن را به زباله تبديل نموده وبه طبيعت باز مي گرداند .</a:t>
            </a:r>
            <a:endParaRPr lang="fa-IR" dirty="0">
              <a:solidFill>
                <a:srgbClr val="0070C0"/>
              </a:solidFill>
              <a:cs typeface="B Mitra" pitchFamily="2" charset="-78"/>
            </a:endParaRPr>
          </a:p>
          <a:p>
            <a:pPr marL="68580" indent="0" algn="just" rtl="1" eaLnBrk="1" hangingPunct="1">
              <a:lnSpc>
                <a:spcPct val="150000"/>
              </a:lnSpc>
              <a:buNone/>
            </a:pPr>
            <a:endParaRPr lang="fa-IR" dirty="0">
              <a:cs typeface="B Mitra" pitchFamily="2" charset="-78"/>
            </a:endParaRPr>
          </a:p>
          <a:p>
            <a:pPr algn="just" rtl="1" eaLnBrk="1" hangingPunct="1">
              <a:lnSpc>
                <a:spcPct val="150000"/>
              </a:lnSpc>
            </a:pPr>
            <a:r>
              <a:rPr lang="ar-SA" dirty="0">
                <a:solidFill>
                  <a:srgbClr val="00B050"/>
                </a:solidFill>
                <a:cs typeface="B Mitra" pitchFamily="2" charset="-78"/>
              </a:rPr>
              <a:t> در گذشته بسيار دور زباله ها در يك دوره تكويني ايجا</a:t>
            </a:r>
            <a:r>
              <a:rPr lang="fa-IR" dirty="0">
                <a:solidFill>
                  <a:srgbClr val="00B050"/>
                </a:solidFill>
                <a:cs typeface="B Mitra" pitchFamily="2" charset="-78"/>
              </a:rPr>
              <a:t>د</a:t>
            </a:r>
            <a:r>
              <a:rPr lang="ar-SA" dirty="0">
                <a:solidFill>
                  <a:srgbClr val="00B050"/>
                </a:solidFill>
                <a:cs typeface="B Mitra" pitchFamily="2" charset="-78"/>
              </a:rPr>
              <a:t> وتبديل مي ش</a:t>
            </a:r>
            <a:r>
              <a:rPr lang="fa-IR" dirty="0">
                <a:solidFill>
                  <a:srgbClr val="00B050"/>
                </a:solidFill>
                <a:cs typeface="B Mitra" pitchFamily="2" charset="-78"/>
              </a:rPr>
              <a:t>دن</a:t>
            </a:r>
            <a:r>
              <a:rPr lang="ar-SA" dirty="0">
                <a:solidFill>
                  <a:srgbClr val="00B050"/>
                </a:solidFill>
                <a:cs typeface="B Mitra" pitchFamily="2" charset="-78"/>
              </a:rPr>
              <a:t>د .اما امروز، ديگر امكان چنين </a:t>
            </a:r>
            <a:r>
              <a:rPr lang="fa-IR" dirty="0">
                <a:solidFill>
                  <a:srgbClr val="00B050"/>
                </a:solidFill>
                <a:cs typeface="B Mitra" pitchFamily="2" charset="-78"/>
              </a:rPr>
              <a:t>چرخه</a:t>
            </a:r>
            <a:r>
              <a:rPr lang="ar-SA" dirty="0">
                <a:solidFill>
                  <a:srgbClr val="00B050"/>
                </a:solidFill>
                <a:cs typeface="B Mitra" pitchFamily="2" charset="-78"/>
              </a:rPr>
              <a:t> اي وجود ندارد ، زيرا ميزان زباله ها بيش از آن است كه تجزيه و تبديل آنها در يك دوره زماني مناسب ممكن باشد .</a:t>
            </a:r>
            <a:endParaRPr lang="en-US" dirty="0">
              <a:solidFill>
                <a:srgbClr val="00B050"/>
              </a:solidFill>
              <a:cs typeface="B Mitra" pitchFamily="2" charset="-78"/>
            </a:endParaRPr>
          </a:p>
        </p:txBody>
      </p:sp>
    </p:spTree>
    <p:extLst>
      <p:ext uri="{BB962C8B-B14F-4D97-AF65-F5344CB8AC3E}">
        <p14:creationId xmlns:p14="http://schemas.microsoft.com/office/powerpoint/2010/main" val="3571699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077200" cy="4994429"/>
          </a:xfrm>
        </p:spPr>
        <p:txBody>
          <a:bodyPr>
            <a:noAutofit/>
          </a:bodyPr>
          <a:lstStyle/>
          <a:p>
            <a:pPr algn="just" rtl="1">
              <a:lnSpc>
                <a:spcPct val="150000"/>
              </a:lnSpc>
            </a:pPr>
            <a:r>
              <a:rPr lang="fa-IR" b="1" dirty="0">
                <a:cs typeface="B Nazanin" pitchFamily="2" charset="-78"/>
              </a:rPr>
              <a:t>یکی از مهمترین مولفه هاي توسعه پایدار روستائی، مدیریت پسماندهاي روستائی بوده که این مدیریت مستلزم ایجاد</a:t>
            </a:r>
            <a:r>
              <a:rPr lang="en-US" b="1" dirty="0">
                <a:cs typeface="B Nazanin" pitchFamily="2" charset="-78"/>
              </a:rPr>
              <a:t> </a:t>
            </a:r>
            <a:r>
              <a:rPr lang="fa-IR" b="1" dirty="0">
                <a:cs typeface="B Nazanin" pitchFamily="2" charset="-78"/>
              </a:rPr>
              <a:t>زیرساختهاي لازم از جمله آماده سازي بستر فرهنگی ، اجتماعی و فراهم نمودن امکانات مالی و تجهیزات لازم می باشد.</a:t>
            </a:r>
          </a:p>
          <a:p>
            <a:pPr algn="just" rtl="1">
              <a:lnSpc>
                <a:spcPct val="150000"/>
              </a:lnSpc>
            </a:pPr>
            <a:endParaRPr lang="en-US" dirty="0">
              <a:cs typeface="B Nazanin" pitchFamily="2" charset="-78"/>
            </a:endParaRPr>
          </a:p>
          <a:p>
            <a:pPr algn="just" rtl="1">
              <a:lnSpc>
                <a:spcPct val="150000"/>
              </a:lnSpc>
            </a:pPr>
            <a:r>
              <a:rPr lang="fa-IR" dirty="0">
                <a:cs typeface="B Nazanin" pitchFamily="2" charset="-78"/>
              </a:rPr>
              <a:t>ازطرفی روند روزافزون دورریز پسماندهاي روستائی کشور ، نیاز مبرم به توجه بیشتر به مدیریت پسماندهاي روستائی و نقش آن در حفظ محیط زیست را توجیه می کند . </a:t>
            </a:r>
          </a:p>
          <a:p>
            <a:pPr marL="68580" indent="0" algn="just" rtl="1">
              <a:lnSpc>
                <a:spcPct val="150000"/>
              </a:lnSpc>
              <a:buNone/>
            </a:pPr>
            <a:endParaRPr lang="fa-IR" dirty="0">
              <a:cs typeface="B Nazanin" pitchFamily="2" charset="-78"/>
            </a:endParaRPr>
          </a:p>
        </p:txBody>
      </p:sp>
    </p:spTree>
    <p:extLst>
      <p:ext uri="{BB962C8B-B14F-4D97-AF65-F5344CB8AC3E}">
        <p14:creationId xmlns:p14="http://schemas.microsoft.com/office/powerpoint/2010/main" val="715880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077200" cy="4994429"/>
          </a:xfrm>
        </p:spPr>
        <p:txBody>
          <a:bodyPr>
            <a:noAutofit/>
          </a:bodyPr>
          <a:lstStyle/>
          <a:p>
            <a:pPr algn="just" rtl="1">
              <a:lnSpc>
                <a:spcPct val="150000"/>
              </a:lnSpc>
            </a:pPr>
            <a:endParaRPr lang="fa-IR" dirty="0">
              <a:cs typeface="B Nazanin" pitchFamily="2" charset="-78"/>
            </a:endParaRPr>
          </a:p>
          <a:p>
            <a:pPr algn="just" rtl="1">
              <a:lnSpc>
                <a:spcPct val="150000"/>
              </a:lnSpc>
            </a:pPr>
            <a:r>
              <a:rPr lang="fa-IR" dirty="0">
                <a:cs typeface="B Nazanin" pitchFamily="2" charset="-78"/>
              </a:rPr>
              <a:t>از آنجا که در کشورهاي پیشرفته ، پسماندهاي کشاورزي و روستائی ، منبع اصلی تامین انواع مواد شیمیائی مانند الکل ، استن ، انواع کاغذ و خمیر آن ، انواع اسانس هاي مورد مصرف در صنایع غذائی و بهداشتی و خوراك دام و طیور و مواد مکمل و .... می باشد ، بویژه آن که بسیاري از این مواد به کشورمان صادر می شود ، اهمیت موضوع بیشتر نمایان می گردد . </a:t>
            </a:r>
          </a:p>
          <a:p>
            <a:pPr marL="68580" indent="0" algn="just" rtl="1">
              <a:lnSpc>
                <a:spcPct val="150000"/>
              </a:lnSpc>
              <a:buNone/>
            </a:pPr>
            <a:endParaRPr lang="fa-IR" dirty="0">
              <a:cs typeface="B Nazanin" pitchFamily="2" charset="-78"/>
            </a:endParaRPr>
          </a:p>
          <a:p>
            <a:pPr algn="just" rtl="1">
              <a:lnSpc>
                <a:spcPct val="150000"/>
              </a:lnSpc>
            </a:pPr>
            <a:r>
              <a:rPr lang="fa-IR" dirty="0">
                <a:cs typeface="B Nazanin" pitchFamily="2" charset="-78"/>
              </a:rPr>
              <a:t>از طرف دیگر ، بر اساس آمار ، تقریبا نیمی از محصولات کشاورزي ، بدون اینکه به مصرف برسد در مراحل گوناگون از بین می روند و با توجه به حرکت کند صنایع تبدیلی کشورمان نسبت به کشورهاي پیشرفته امکان بهره برداري مناسب و کامل از همه اجزاء یک محصول وجود ندارد .</a:t>
            </a:r>
            <a:endParaRPr lang="en-US" dirty="0">
              <a:cs typeface="B Nazanin" pitchFamily="2" charset="-78"/>
            </a:endParaRPr>
          </a:p>
        </p:txBody>
      </p:sp>
    </p:spTree>
    <p:extLst>
      <p:ext uri="{BB962C8B-B14F-4D97-AF65-F5344CB8AC3E}">
        <p14:creationId xmlns:p14="http://schemas.microsoft.com/office/powerpoint/2010/main" val="3476537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73862"/>
            <a:ext cx="8077200" cy="5756429"/>
          </a:xfrm>
        </p:spPr>
        <p:txBody>
          <a:bodyPr>
            <a:normAutofit/>
          </a:bodyPr>
          <a:lstStyle/>
          <a:p>
            <a:pPr algn="just" rtl="1">
              <a:lnSpc>
                <a:spcPct val="150000"/>
              </a:lnSpc>
            </a:pPr>
            <a:r>
              <a:rPr lang="fa-IR" dirty="0">
                <a:cs typeface="B Nazanin" pitchFamily="2" charset="-78"/>
              </a:rPr>
              <a:t>بنابراین برنامه ریزي در جهت مدیریت صحیح پسماندهاي روستائی در کشور نیازمند اطلاعاتی درست بوده و از سوئی بی توجهی و عدم اطلاع از وضعیت موجود این مواد ، پیامدهاي نامطلوب بهداشتی از جمله </a:t>
            </a:r>
            <a:r>
              <a:rPr lang="fa-IR" dirty="0">
                <a:solidFill>
                  <a:srgbClr val="0070C0"/>
                </a:solidFill>
                <a:cs typeface="B Nazanin" pitchFamily="2" charset="-78"/>
              </a:rPr>
              <a:t>افزایش بروز بیماریهاي عفونی همچون طاعون ، تولارمی ، کیست هیداتیک ، آسکاریازیس و دهها بیماري واگیر </a:t>
            </a:r>
            <a:r>
              <a:rPr lang="fa-IR" dirty="0">
                <a:cs typeface="B Nazanin" pitchFamily="2" charset="-78"/>
              </a:rPr>
              <a:t>دیگر و عوارض </a:t>
            </a:r>
            <a:r>
              <a:rPr lang="fa-IR" dirty="0">
                <a:solidFill>
                  <a:srgbClr val="0070C0"/>
                </a:solidFill>
                <a:cs typeface="B Nazanin" pitchFamily="2" charset="-78"/>
              </a:rPr>
              <a:t>ناگوار زیست محیطی نظیر آلودگی خاك ، آب و هوا</a:t>
            </a:r>
            <a:r>
              <a:rPr lang="fa-IR" dirty="0">
                <a:cs typeface="B Nazanin" pitchFamily="2" charset="-78"/>
              </a:rPr>
              <a:t> را در پی خواهد داشت . </a:t>
            </a:r>
          </a:p>
          <a:p>
            <a:pPr marL="68580" indent="0" algn="just" rtl="1">
              <a:lnSpc>
                <a:spcPct val="150000"/>
              </a:lnSpc>
              <a:buNone/>
            </a:pPr>
            <a:endParaRPr lang="fa-IR" dirty="0">
              <a:cs typeface="B Nazanin" pitchFamily="2" charset="-78"/>
            </a:endParaRPr>
          </a:p>
        </p:txBody>
      </p:sp>
    </p:spTree>
    <p:extLst>
      <p:ext uri="{BB962C8B-B14F-4D97-AF65-F5344CB8AC3E}">
        <p14:creationId xmlns:p14="http://schemas.microsoft.com/office/powerpoint/2010/main" val="284921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077200" cy="5756429"/>
          </a:xfrm>
        </p:spPr>
        <p:txBody>
          <a:bodyPr>
            <a:normAutofit/>
          </a:bodyPr>
          <a:lstStyle/>
          <a:p>
            <a:pPr marL="68580" indent="0" algn="just" rtl="1">
              <a:lnSpc>
                <a:spcPct val="150000"/>
              </a:lnSpc>
              <a:buNone/>
            </a:pPr>
            <a:endParaRPr lang="fa-IR" dirty="0">
              <a:cs typeface="B Nazanin" pitchFamily="2" charset="-78"/>
            </a:endParaRPr>
          </a:p>
          <a:p>
            <a:pPr algn="just" rtl="1">
              <a:lnSpc>
                <a:spcPct val="150000"/>
              </a:lnSpc>
            </a:pPr>
            <a:r>
              <a:rPr lang="fa-IR" dirty="0">
                <a:cs typeface="B Nazanin" pitchFamily="2" charset="-78"/>
              </a:rPr>
              <a:t>از اینرو بررسی وضعیت مدیریت پسماندهاي روستائی ، از جمله مسائل بهداشتی و زیست محیطی پسماندها ، جذب مشارکت مردم در مدیریت پسماندهاي روستائی و همچنین ارزیابی راهکارها و مشکلات عمده پسماندهاي روستائی و دفع زباله می تواند در برنامه ریزي صحیح جهت مدیریت پسماندهاي روستائی و نقش آن در حفظ محیط زیست و تولید محصول سالم نقش مهمی ایفا کند .</a:t>
            </a:r>
            <a:endParaRPr lang="en-US" dirty="0">
              <a:cs typeface="B Nazanin" pitchFamily="2" charset="-78"/>
            </a:endParaRPr>
          </a:p>
        </p:txBody>
      </p:sp>
    </p:spTree>
    <p:extLst>
      <p:ext uri="{BB962C8B-B14F-4D97-AF65-F5344CB8AC3E}">
        <p14:creationId xmlns:p14="http://schemas.microsoft.com/office/powerpoint/2010/main" val="3698505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838200"/>
            <a:ext cx="5281110" cy="494264"/>
          </a:xfrm>
        </p:spPr>
        <p:txBody>
          <a:bodyPr>
            <a:normAutofit/>
          </a:bodyPr>
          <a:lstStyle/>
          <a:p>
            <a:r>
              <a:rPr lang="fa-IR" sz="2400" b="1" dirty="0">
                <a:solidFill>
                  <a:srgbClr val="00B0F0"/>
                </a:solidFill>
                <a:cs typeface="B Zar" pitchFamily="2" charset="-78"/>
              </a:rPr>
              <a:t>انواع و مشخصات کلی پسماندهاي روستائی :</a:t>
            </a:r>
            <a:endParaRPr lang="en-US" sz="2400" dirty="0">
              <a:solidFill>
                <a:srgbClr val="00B0F0"/>
              </a:solidFill>
              <a:cs typeface="B Zar" pitchFamily="2" charset="-78"/>
            </a:endParaRPr>
          </a:p>
        </p:txBody>
      </p:sp>
      <p:sp>
        <p:nvSpPr>
          <p:cNvPr id="3" name="Content Placeholder 2"/>
          <p:cNvSpPr>
            <a:spLocks noGrp="1"/>
          </p:cNvSpPr>
          <p:nvPr>
            <p:ph idx="1"/>
          </p:nvPr>
        </p:nvSpPr>
        <p:spPr>
          <a:xfrm>
            <a:off x="1219200" y="1524000"/>
            <a:ext cx="6777317" cy="4648200"/>
          </a:xfrm>
        </p:spPr>
        <p:txBody>
          <a:bodyPr>
            <a:noAutofit/>
          </a:bodyPr>
          <a:lstStyle/>
          <a:p>
            <a:pPr algn="r" rtl="1"/>
            <a:r>
              <a:rPr lang="fa-IR" sz="3200" dirty="0">
                <a:solidFill>
                  <a:srgbClr val="00B050"/>
                </a:solidFill>
                <a:cs typeface="B Baran" pitchFamily="2" charset="-78"/>
              </a:rPr>
              <a:t>پسماندهاي مواد غذائی </a:t>
            </a:r>
          </a:p>
          <a:p>
            <a:pPr algn="r" rtl="1"/>
            <a:r>
              <a:rPr lang="fa-IR" sz="3200" dirty="0">
                <a:solidFill>
                  <a:srgbClr val="00B050"/>
                </a:solidFill>
                <a:cs typeface="B Baran" pitchFamily="2" charset="-78"/>
              </a:rPr>
              <a:t>آشغال </a:t>
            </a:r>
          </a:p>
          <a:p>
            <a:pPr algn="r" rtl="1"/>
            <a:r>
              <a:rPr lang="fa-IR" sz="3200" dirty="0">
                <a:solidFill>
                  <a:srgbClr val="00B050"/>
                </a:solidFill>
                <a:cs typeface="B Baran" pitchFamily="2" charset="-78"/>
              </a:rPr>
              <a:t>خاکستر </a:t>
            </a:r>
          </a:p>
          <a:p>
            <a:pPr algn="r" rtl="1"/>
            <a:r>
              <a:rPr lang="fa-IR" sz="3200" dirty="0">
                <a:solidFill>
                  <a:srgbClr val="00B050"/>
                </a:solidFill>
                <a:cs typeface="B Baran" pitchFamily="2" charset="-78"/>
              </a:rPr>
              <a:t>نخاله هاي ساختمانی </a:t>
            </a:r>
          </a:p>
          <a:p>
            <a:pPr algn="r" rtl="1"/>
            <a:r>
              <a:rPr lang="fa-IR" sz="3200" dirty="0">
                <a:solidFill>
                  <a:srgbClr val="00B050"/>
                </a:solidFill>
                <a:cs typeface="B Baran" pitchFamily="2" charset="-78"/>
              </a:rPr>
              <a:t>پسماند خیابان و کوچه ها </a:t>
            </a:r>
          </a:p>
          <a:p>
            <a:pPr algn="r" rtl="1"/>
            <a:r>
              <a:rPr lang="fa-IR" sz="3200" dirty="0">
                <a:solidFill>
                  <a:srgbClr val="00B050"/>
                </a:solidFill>
                <a:cs typeface="B Baran" pitchFamily="2" charset="-78"/>
              </a:rPr>
              <a:t>اجساد حیوانات </a:t>
            </a:r>
          </a:p>
          <a:p>
            <a:pPr algn="r" rtl="1"/>
            <a:r>
              <a:rPr lang="fa-IR" sz="3200" dirty="0">
                <a:solidFill>
                  <a:srgbClr val="00B050"/>
                </a:solidFill>
                <a:cs typeface="B Baran" pitchFamily="2" charset="-78"/>
              </a:rPr>
              <a:t>پسماندهاي کشاورزي و باقیمانده هاي گیاهی </a:t>
            </a:r>
          </a:p>
          <a:p>
            <a:pPr algn="r" rtl="1"/>
            <a:r>
              <a:rPr lang="fa-IR" sz="3200" dirty="0">
                <a:solidFill>
                  <a:srgbClr val="00B050"/>
                </a:solidFill>
                <a:cs typeface="B Baran" pitchFamily="2" charset="-78"/>
              </a:rPr>
              <a:t>فضولات دام و طیور </a:t>
            </a:r>
            <a:endParaRPr lang="en-US" sz="3200" dirty="0">
              <a:solidFill>
                <a:srgbClr val="00B050"/>
              </a:solidFill>
              <a:cs typeface="B Baran" pitchFamily="2" charset="-78"/>
            </a:endParaRPr>
          </a:p>
        </p:txBody>
      </p:sp>
    </p:spTree>
    <p:extLst>
      <p:ext uri="{BB962C8B-B14F-4D97-AF65-F5344CB8AC3E}">
        <p14:creationId xmlns:p14="http://schemas.microsoft.com/office/powerpoint/2010/main" val="2385292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1022</TotalTime>
  <Words>3156</Words>
  <Application>Microsoft Office PowerPoint</Application>
  <PresentationFormat>On-screen Show (4:3)</PresentationFormat>
  <Paragraphs>169</Paragraphs>
  <Slides>39</Slides>
  <Notes>0</Notes>
  <HiddenSlides>0</HiddenSlides>
  <MMClips>1</MMClips>
  <ScaleCrop>false</ScaleCrop>
  <HeadingPairs>
    <vt:vector size="8" baseType="variant">
      <vt:variant>
        <vt:lpstr>Fonts Used</vt:lpstr>
      </vt:variant>
      <vt:variant>
        <vt:i4>19</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60" baseType="lpstr">
      <vt:lpstr>SimSun-ExtB</vt:lpstr>
      <vt:lpstr>Arial</vt:lpstr>
      <vt:lpstr>B Baran</vt:lpstr>
      <vt:lpstr>B Davat</vt:lpstr>
      <vt:lpstr>B Mitra</vt:lpstr>
      <vt:lpstr>B Nazanin</vt:lpstr>
      <vt:lpstr>B Titr</vt:lpstr>
      <vt:lpstr>B Zar</vt:lpstr>
      <vt:lpstr>Bodoni MT</vt:lpstr>
      <vt:lpstr>Calibri</vt:lpstr>
      <vt:lpstr>Century Gothic</vt:lpstr>
      <vt:lpstr>Nazanin</vt:lpstr>
      <vt:lpstr>Symbol</vt:lpstr>
      <vt:lpstr>Tahoma</vt:lpstr>
      <vt:lpstr>Times New Roman</vt:lpstr>
      <vt:lpstr>Times New Roman (Arabic)</vt:lpstr>
      <vt:lpstr>Titr</vt:lpstr>
      <vt:lpstr>Wingdings 2</vt:lpstr>
      <vt:lpstr>Zar</vt:lpstr>
      <vt:lpstr>Austin</vt:lpstr>
      <vt:lpstr>Clip</vt:lpstr>
      <vt:lpstr>PowerPoint Presentation</vt:lpstr>
      <vt:lpstr>وزارت بهداشت،درمان وآموزش پزشكي معاونت بهداشت مركز سلامت محيط و کار </vt:lpstr>
      <vt:lpstr>PowerPoint Presentation</vt:lpstr>
      <vt:lpstr>PowerPoint Presentation</vt:lpstr>
      <vt:lpstr>PowerPoint Presentation</vt:lpstr>
      <vt:lpstr>PowerPoint Presentation</vt:lpstr>
      <vt:lpstr>PowerPoint Presentation</vt:lpstr>
      <vt:lpstr>PowerPoint Presentation</vt:lpstr>
      <vt:lpstr>انواع و مشخصات کلی پسماندهاي روستائی :</vt:lpstr>
      <vt:lpstr>مسائل بهداشتی و زیست محیطی مربوط به پسماندهاي روستائی :</vt:lpstr>
      <vt:lpstr>مسائل بهداشتی و زیست محیطی مربوط به پسماندهاي روستائی :</vt:lpstr>
      <vt:lpstr>PowerPoint Presentation</vt:lpstr>
      <vt:lpstr>PowerPoint Presentation</vt:lpstr>
      <vt:lpstr>PowerPoint Presentation</vt:lpstr>
      <vt:lpstr>وضع موجود سيستم مديريت پسماند روستايي كشور</vt:lpstr>
      <vt:lpstr>PowerPoint Presentation</vt:lpstr>
      <vt:lpstr>PowerPoint Presentation</vt:lpstr>
      <vt:lpstr>PowerPoint Presentation</vt:lpstr>
      <vt:lpstr>PowerPoint Presentation</vt:lpstr>
      <vt:lpstr>شکل شماره 2- الگوی مدیریت پسماندهای روستایی</vt:lpstr>
      <vt:lpstr>PowerPoint Presentation</vt:lpstr>
      <vt:lpstr>چالشها و عوامل محدود کننده مدیریت پسماندهاي روستائی :</vt:lpstr>
      <vt:lpstr>PowerPoint Presentation</vt:lpstr>
      <vt:lpstr>ويژگي هاي ضوابط و دستورالعمل هاي پردازش و بازيافت در مناطق روستايي كشور هاي صنعتي</vt:lpstr>
      <vt:lpstr>ويژگي هاي ضوابط و دستور العمل هاي تأسيسات ذخيره، پردازش در مناطق روستايي كشور هاي صنعتي </vt:lpstr>
      <vt:lpstr>نتيجه گيري</vt:lpstr>
      <vt:lpstr>شيوه هاي اجرايي كاهش از مبدأ در روستاهاي كشور</vt:lpstr>
      <vt:lpstr>PowerPoint Presentation</vt:lpstr>
      <vt:lpstr>PowerPoint Presentation</vt:lpstr>
      <vt:lpstr>PowerPoint Presentation</vt:lpstr>
      <vt:lpstr>PowerPoint Presentation</vt:lpstr>
      <vt:lpstr>روشهاي جمع آوري مواد بازيافتي </vt:lpstr>
      <vt:lpstr>PowerPoint Presentation</vt:lpstr>
      <vt:lpstr>جذب مشارکت مردم در مدیریت پسماندهاي روستائی :</vt:lpstr>
      <vt:lpstr>PowerPoint Presentation</vt:lpstr>
      <vt:lpstr>شيوه هاي اجرايي جلب مشاركت همگاني</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Ziaoddin Bonyadi</dc:creator>
  <cp:lastModifiedBy>Behvarzi</cp:lastModifiedBy>
  <cp:revision>71</cp:revision>
  <dcterms:created xsi:type="dcterms:W3CDTF">2013-05-20T03:40:20Z</dcterms:created>
  <dcterms:modified xsi:type="dcterms:W3CDTF">2025-09-07T03:12:52Z</dcterms:modified>
</cp:coreProperties>
</file>